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Amatic SC" panose="020B0604020202020204" charset="-79"/>
      <p:regular r:id="rId19"/>
      <p:bold r:id="rId20"/>
    </p:embeddedFont>
    <p:embeddedFont>
      <p:font typeface="Calibri" panose="020F0502020204030204" pitchFamily="34" charset="0"/>
      <p:regular r:id="rId21"/>
      <p:bold r:id="rId22"/>
      <p:italic r:id="rId23"/>
      <p:boldItalic r:id="rId24"/>
    </p:embeddedFont>
    <p:embeddedFont>
      <p:font typeface="Source Code Pro"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59c904a5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59c904a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59c904a53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59c904a5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200"/>
              </a:spcBef>
              <a:spcAft>
                <a:spcPts val="200"/>
              </a:spcAft>
              <a:buNone/>
            </a:pPr>
            <a:endParaRPr sz="9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8fe21d1b1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8fe21d1b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8fe21d1b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8fe21d1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8fe21d1b1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8fe21d1b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5c4ffdfea_0_6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5c4ffdfea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5c4ffdfea_0_6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5c4ffdfea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457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15600" y="522867"/>
            <a:ext cx="11360700" cy="3587100"/>
          </a:xfrm>
          <a:prstGeom prst="rect">
            <a:avLst/>
          </a:prstGeom>
        </p:spPr>
        <p:txBody>
          <a:bodyPr spcFirstLastPara="1" wrap="square" lIns="121900" tIns="121900" rIns="121900" bIns="121900" anchor="ctr" anchorCtr="0"/>
          <a:lstStyle>
            <a:lvl1pPr lvl="0" algn="ctr">
              <a:spcBef>
                <a:spcPts val="0"/>
              </a:spcBef>
              <a:spcAft>
                <a:spcPts val="0"/>
              </a:spcAft>
              <a:buSzPts val="10700"/>
              <a:buNone/>
              <a:defRPr sz="10700"/>
            </a:lvl1pPr>
            <a:lvl2pPr lvl="1" algn="ctr">
              <a:spcBef>
                <a:spcPts val="0"/>
              </a:spcBef>
              <a:spcAft>
                <a:spcPts val="0"/>
              </a:spcAft>
              <a:buSzPts val="10700"/>
              <a:buNone/>
              <a:defRPr sz="10700"/>
            </a:lvl2pPr>
            <a:lvl3pPr lvl="2" algn="ctr">
              <a:spcBef>
                <a:spcPts val="0"/>
              </a:spcBef>
              <a:spcAft>
                <a:spcPts val="0"/>
              </a:spcAft>
              <a:buSzPts val="10700"/>
              <a:buNone/>
              <a:defRPr sz="10700"/>
            </a:lvl3pPr>
            <a:lvl4pPr lvl="3" algn="ctr">
              <a:spcBef>
                <a:spcPts val="0"/>
              </a:spcBef>
              <a:spcAft>
                <a:spcPts val="0"/>
              </a:spcAft>
              <a:buSzPts val="10700"/>
              <a:buNone/>
              <a:defRPr sz="10700"/>
            </a:lvl4pPr>
            <a:lvl5pPr lvl="4" algn="ctr">
              <a:spcBef>
                <a:spcPts val="0"/>
              </a:spcBef>
              <a:spcAft>
                <a:spcPts val="0"/>
              </a:spcAft>
              <a:buSzPts val="10700"/>
              <a:buNone/>
              <a:defRPr sz="10700"/>
            </a:lvl5pPr>
            <a:lvl6pPr lvl="5" algn="ctr">
              <a:spcBef>
                <a:spcPts val="0"/>
              </a:spcBef>
              <a:spcAft>
                <a:spcPts val="0"/>
              </a:spcAft>
              <a:buSzPts val="10700"/>
              <a:buNone/>
              <a:defRPr sz="10700"/>
            </a:lvl6pPr>
            <a:lvl7pPr lvl="6" algn="ctr">
              <a:spcBef>
                <a:spcPts val="0"/>
              </a:spcBef>
              <a:spcAft>
                <a:spcPts val="0"/>
              </a:spcAft>
              <a:buSzPts val="10700"/>
              <a:buNone/>
              <a:defRPr sz="10700"/>
            </a:lvl7pPr>
            <a:lvl8pPr lvl="7" algn="ctr">
              <a:spcBef>
                <a:spcPts val="0"/>
              </a:spcBef>
              <a:spcAft>
                <a:spcPts val="0"/>
              </a:spcAft>
              <a:buSzPts val="10700"/>
              <a:buNone/>
              <a:defRPr sz="10700"/>
            </a:lvl8pPr>
            <a:lvl9pPr lvl="8" algn="ctr">
              <a:spcBef>
                <a:spcPts val="0"/>
              </a:spcBef>
              <a:spcAft>
                <a:spcPts val="0"/>
              </a:spcAft>
              <a:buSzPts val="10700"/>
              <a:buNone/>
              <a:defRPr sz="10700"/>
            </a:lvl9pPr>
          </a:lstStyle>
          <a:p>
            <a:endParaRPr/>
          </a:p>
        </p:txBody>
      </p:sp>
      <p:sp>
        <p:nvSpPr>
          <p:cNvPr id="12" name="Google Shape;12;p2"/>
          <p:cNvSpPr txBox="1">
            <a:spLocks noGrp="1"/>
          </p:cNvSpPr>
          <p:nvPr>
            <p:ph type="subTitle" idx="1"/>
          </p:nvPr>
        </p:nvSpPr>
        <p:spPr>
          <a:xfrm>
            <a:off x="415600" y="5187200"/>
            <a:ext cx="11360700" cy="941700"/>
          </a:xfrm>
          <a:prstGeom prst="rect">
            <a:avLst/>
          </a:prstGeom>
        </p:spPr>
        <p:txBody>
          <a:bodyPr spcFirstLastPara="1" wrap="square" lIns="121900" tIns="121900" rIns="121900" bIns="121900" anchor="ctr" anchorCtr="0"/>
          <a:lstStyle>
            <a:lvl1pPr lvl="0" algn="ctr">
              <a:lnSpc>
                <a:spcPct val="100000"/>
              </a:lnSpc>
              <a:spcBef>
                <a:spcPts val="0"/>
              </a:spcBef>
              <a:spcAft>
                <a:spcPts val="0"/>
              </a:spcAft>
              <a:buClr>
                <a:schemeClr val="accent1"/>
              </a:buClr>
              <a:buSzPts val="2800"/>
              <a:buNone/>
              <a:defRPr sz="2800" b="1">
                <a:solidFill>
                  <a:schemeClr val="accent1"/>
                </a:solidFill>
              </a:defRPr>
            </a:lvl1pPr>
            <a:lvl2pPr lvl="1" algn="ctr">
              <a:lnSpc>
                <a:spcPct val="100000"/>
              </a:lnSpc>
              <a:spcBef>
                <a:spcPts val="0"/>
              </a:spcBef>
              <a:spcAft>
                <a:spcPts val="0"/>
              </a:spcAft>
              <a:buClr>
                <a:schemeClr val="accent1"/>
              </a:buClr>
              <a:buSzPts val="2800"/>
              <a:buNone/>
              <a:defRPr sz="2800" b="1">
                <a:solidFill>
                  <a:schemeClr val="accent1"/>
                </a:solidFill>
              </a:defRPr>
            </a:lvl2pPr>
            <a:lvl3pPr lvl="2" algn="ctr">
              <a:lnSpc>
                <a:spcPct val="100000"/>
              </a:lnSpc>
              <a:spcBef>
                <a:spcPts val="0"/>
              </a:spcBef>
              <a:spcAft>
                <a:spcPts val="0"/>
              </a:spcAft>
              <a:buClr>
                <a:schemeClr val="accent1"/>
              </a:buClr>
              <a:buSzPts val="2800"/>
              <a:buNone/>
              <a:defRPr sz="2800" b="1">
                <a:solidFill>
                  <a:schemeClr val="accent1"/>
                </a:solidFill>
              </a:defRPr>
            </a:lvl3pPr>
            <a:lvl4pPr lvl="3" algn="ctr">
              <a:lnSpc>
                <a:spcPct val="100000"/>
              </a:lnSpc>
              <a:spcBef>
                <a:spcPts val="0"/>
              </a:spcBef>
              <a:spcAft>
                <a:spcPts val="0"/>
              </a:spcAft>
              <a:buClr>
                <a:schemeClr val="accent1"/>
              </a:buClr>
              <a:buSzPts val="2800"/>
              <a:buNone/>
              <a:defRPr sz="2800" b="1">
                <a:solidFill>
                  <a:schemeClr val="accent1"/>
                </a:solidFill>
              </a:defRPr>
            </a:lvl4pPr>
            <a:lvl5pPr lvl="4" algn="ctr">
              <a:lnSpc>
                <a:spcPct val="100000"/>
              </a:lnSpc>
              <a:spcBef>
                <a:spcPts val="0"/>
              </a:spcBef>
              <a:spcAft>
                <a:spcPts val="0"/>
              </a:spcAft>
              <a:buClr>
                <a:schemeClr val="accent1"/>
              </a:buClr>
              <a:buSzPts val="2800"/>
              <a:buNone/>
              <a:defRPr sz="2800" b="1">
                <a:solidFill>
                  <a:schemeClr val="accent1"/>
                </a:solidFill>
              </a:defRPr>
            </a:lvl5pPr>
            <a:lvl6pPr lvl="5" algn="ctr">
              <a:lnSpc>
                <a:spcPct val="100000"/>
              </a:lnSpc>
              <a:spcBef>
                <a:spcPts val="0"/>
              </a:spcBef>
              <a:spcAft>
                <a:spcPts val="0"/>
              </a:spcAft>
              <a:buClr>
                <a:schemeClr val="accent1"/>
              </a:buClr>
              <a:buSzPts val="2800"/>
              <a:buNone/>
              <a:defRPr sz="2800" b="1">
                <a:solidFill>
                  <a:schemeClr val="accent1"/>
                </a:solidFill>
              </a:defRPr>
            </a:lvl6pPr>
            <a:lvl7pPr lvl="6" algn="ctr">
              <a:lnSpc>
                <a:spcPct val="100000"/>
              </a:lnSpc>
              <a:spcBef>
                <a:spcPts val="0"/>
              </a:spcBef>
              <a:spcAft>
                <a:spcPts val="0"/>
              </a:spcAft>
              <a:buClr>
                <a:schemeClr val="accent1"/>
              </a:buClr>
              <a:buSzPts val="2800"/>
              <a:buNone/>
              <a:defRPr sz="2800" b="1">
                <a:solidFill>
                  <a:schemeClr val="accent1"/>
                </a:solidFill>
              </a:defRPr>
            </a:lvl7pPr>
            <a:lvl8pPr lvl="7" algn="ctr">
              <a:lnSpc>
                <a:spcPct val="100000"/>
              </a:lnSpc>
              <a:spcBef>
                <a:spcPts val="0"/>
              </a:spcBef>
              <a:spcAft>
                <a:spcPts val="0"/>
              </a:spcAft>
              <a:buClr>
                <a:schemeClr val="accent1"/>
              </a:buClr>
              <a:buSzPts val="2800"/>
              <a:buNone/>
              <a:defRPr sz="2800" b="1">
                <a:solidFill>
                  <a:schemeClr val="accent1"/>
                </a:solidFill>
              </a:defRPr>
            </a:lvl8pPr>
            <a:lvl9pPr lvl="8" algn="ctr">
              <a:lnSpc>
                <a:spcPct val="100000"/>
              </a:lnSpc>
              <a:spcBef>
                <a:spcPts val="0"/>
              </a:spcBef>
              <a:spcAft>
                <a:spcPts val="0"/>
              </a:spcAft>
              <a:buClr>
                <a:schemeClr val="accent1"/>
              </a:buClr>
              <a:buSzPts val="2800"/>
              <a:buNone/>
              <a:defRPr sz="2800" b="1">
                <a:solidFill>
                  <a:schemeClr val="accent1"/>
                </a:solidFill>
              </a:defRPr>
            </a:lvl9pPr>
          </a:lstStyle>
          <a:p>
            <a:endParaRPr/>
          </a:p>
        </p:txBody>
      </p:sp>
      <p:sp>
        <p:nvSpPr>
          <p:cNvPr id="13" name="Google Shape;13;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415600" y="1653700"/>
            <a:ext cx="11360700" cy="2642400"/>
          </a:xfrm>
          <a:prstGeom prst="rect">
            <a:avLst/>
          </a:prstGeom>
        </p:spPr>
        <p:txBody>
          <a:bodyPr spcFirstLastPara="1" wrap="square" lIns="121900" tIns="121900" rIns="121900" bIns="121900" anchor="b" anchorCtr="0"/>
          <a:lstStyle>
            <a:lvl1pPr lvl="0" algn="ctr">
              <a:spcBef>
                <a:spcPts val="0"/>
              </a:spcBef>
              <a:spcAft>
                <a:spcPts val="0"/>
              </a:spcAft>
              <a:buClr>
                <a:schemeClr val="lt1"/>
              </a:buClr>
              <a:buSzPts val="16000"/>
              <a:buNone/>
              <a:defRPr sz="16000">
                <a:solidFill>
                  <a:schemeClr val="lt1"/>
                </a:solidFill>
                <a:highlight>
                  <a:schemeClr val="accent1"/>
                </a:highlight>
              </a:defRPr>
            </a:lvl1pPr>
            <a:lvl2pPr lvl="1" algn="ctr">
              <a:spcBef>
                <a:spcPts val="0"/>
              </a:spcBef>
              <a:spcAft>
                <a:spcPts val="0"/>
              </a:spcAft>
              <a:buClr>
                <a:schemeClr val="lt1"/>
              </a:buClr>
              <a:buSzPts val="16000"/>
              <a:buNone/>
              <a:defRPr sz="16000">
                <a:solidFill>
                  <a:schemeClr val="lt1"/>
                </a:solidFill>
                <a:highlight>
                  <a:schemeClr val="accent1"/>
                </a:highlight>
              </a:defRPr>
            </a:lvl2pPr>
            <a:lvl3pPr lvl="2" algn="ctr">
              <a:spcBef>
                <a:spcPts val="0"/>
              </a:spcBef>
              <a:spcAft>
                <a:spcPts val="0"/>
              </a:spcAft>
              <a:buClr>
                <a:schemeClr val="lt1"/>
              </a:buClr>
              <a:buSzPts val="16000"/>
              <a:buNone/>
              <a:defRPr sz="16000">
                <a:solidFill>
                  <a:schemeClr val="lt1"/>
                </a:solidFill>
                <a:highlight>
                  <a:schemeClr val="accent1"/>
                </a:highlight>
              </a:defRPr>
            </a:lvl3pPr>
            <a:lvl4pPr lvl="3" algn="ctr">
              <a:spcBef>
                <a:spcPts val="0"/>
              </a:spcBef>
              <a:spcAft>
                <a:spcPts val="0"/>
              </a:spcAft>
              <a:buClr>
                <a:schemeClr val="lt1"/>
              </a:buClr>
              <a:buSzPts val="16000"/>
              <a:buNone/>
              <a:defRPr sz="16000">
                <a:solidFill>
                  <a:schemeClr val="lt1"/>
                </a:solidFill>
                <a:highlight>
                  <a:schemeClr val="accent1"/>
                </a:highlight>
              </a:defRPr>
            </a:lvl4pPr>
            <a:lvl5pPr lvl="4" algn="ctr">
              <a:spcBef>
                <a:spcPts val="0"/>
              </a:spcBef>
              <a:spcAft>
                <a:spcPts val="0"/>
              </a:spcAft>
              <a:buClr>
                <a:schemeClr val="lt1"/>
              </a:buClr>
              <a:buSzPts val="16000"/>
              <a:buNone/>
              <a:defRPr sz="16000">
                <a:solidFill>
                  <a:schemeClr val="lt1"/>
                </a:solidFill>
                <a:highlight>
                  <a:schemeClr val="accent1"/>
                </a:highlight>
              </a:defRPr>
            </a:lvl5pPr>
            <a:lvl6pPr lvl="5" algn="ctr">
              <a:spcBef>
                <a:spcPts val="0"/>
              </a:spcBef>
              <a:spcAft>
                <a:spcPts val="0"/>
              </a:spcAft>
              <a:buClr>
                <a:schemeClr val="lt1"/>
              </a:buClr>
              <a:buSzPts val="16000"/>
              <a:buNone/>
              <a:defRPr sz="16000">
                <a:solidFill>
                  <a:schemeClr val="lt1"/>
                </a:solidFill>
                <a:highlight>
                  <a:schemeClr val="accent1"/>
                </a:highlight>
              </a:defRPr>
            </a:lvl6pPr>
            <a:lvl7pPr lvl="6" algn="ctr">
              <a:spcBef>
                <a:spcPts val="0"/>
              </a:spcBef>
              <a:spcAft>
                <a:spcPts val="0"/>
              </a:spcAft>
              <a:buClr>
                <a:schemeClr val="lt1"/>
              </a:buClr>
              <a:buSzPts val="16000"/>
              <a:buNone/>
              <a:defRPr sz="16000">
                <a:solidFill>
                  <a:schemeClr val="lt1"/>
                </a:solidFill>
                <a:highlight>
                  <a:schemeClr val="accent1"/>
                </a:highlight>
              </a:defRPr>
            </a:lvl7pPr>
            <a:lvl8pPr lvl="7" algn="ctr">
              <a:spcBef>
                <a:spcPts val="0"/>
              </a:spcBef>
              <a:spcAft>
                <a:spcPts val="0"/>
              </a:spcAft>
              <a:buClr>
                <a:schemeClr val="lt1"/>
              </a:buClr>
              <a:buSzPts val="16000"/>
              <a:buNone/>
              <a:defRPr sz="16000">
                <a:solidFill>
                  <a:schemeClr val="lt1"/>
                </a:solidFill>
                <a:highlight>
                  <a:schemeClr val="accent1"/>
                </a:highlight>
              </a:defRPr>
            </a:lvl8pPr>
            <a:lvl9pPr lvl="8" algn="ctr">
              <a:spcBef>
                <a:spcPts val="0"/>
              </a:spcBef>
              <a:spcAft>
                <a:spcPts val="0"/>
              </a:spcAft>
              <a:buClr>
                <a:schemeClr val="lt1"/>
              </a:buClr>
              <a:buSzPts val="16000"/>
              <a:buNone/>
              <a:defRPr sz="16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415600" y="4406167"/>
            <a:ext cx="11360700" cy="1734300"/>
          </a:xfrm>
          <a:prstGeom prst="rect">
            <a:avLst/>
          </a:prstGeom>
        </p:spPr>
        <p:txBody>
          <a:bodyPr spcFirstLastPara="1" wrap="square" lIns="121900" tIns="121900" rIns="121900" bIns="121900" anchor="t" anchorCtr="0"/>
          <a:lstStyle>
            <a:lvl1pPr marL="457200" lvl="0" indent="-381000" algn="ctr">
              <a:spcBef>
                <a:spcPts val="0"/>
              </a:spcBef>
              <a:spcAft>
                <a:spcPts val="0"/>
              </a:spcAft>
              <a:buClr>
                <a:schemeClr val="accent1"/>
              </a:buClr>
              <a:buSzPts val="2400"/>
              <a:buChar char="●"/>
              <a:defRPr>
                <a:solidFill>
                  <a:schemeClr val="accent1"/>
                </a:solidFill>
                <a:highlight>
                  <a:schemeClr val="dk1"/>
                </a:highlight>
              </a:defRPr>
            </a:lvl1pPr>
            <a:lvl2pPr marL="914400" lvl="1" indent="-349250" algn="ctr">
              <a:spcBef>
                <a:spcPts val="2100"/>
              </a:spcBef>
              <a:spcAft>
                <a:spcPts val="0"/>
              </a:spcAft>
              <a:buClr>
                <a:schemeClr val="accent1"/>
              </a:buClr>
              <a:buSzPts val="1900"/>
              <a:buChar char="○"/>
              <a:defRPr>
                <a:solidFill>
                  <a:schemeClr val="accent1"/>
                </a:solidFill>
                <a:highlight>
                  <a:schemeClr val="dk1"/>
                </a:highlight>
              </a:defRPr>
            </a:lvl2pPr>
            <a:lvl3pPr marL="1371600" lvl="2" indent="-349250" algn="ctr">
              <a:spcBef>
                <a:spcPts val="2100"/>
              </a:spcBef>
              <a:spcAft>
                <a:spcPts val="0"/>
              </a:spcAft>
              <a:buClr>
                <a:schemeClr val="accent1"/>
              </a:buClr>
              <a:buSzPts val="1900"/>
              <a:buChar char="■"/>
              <a:defRPr>
                <a:solidFill>
                  <a:schemeClr val="accent1"/>
                </a:solidFill>
                <a:highlight>
                  <a:schemeClr val="dk1"/>
                </a:highlight>
              </a:defRPr>
            </a:lvl3pPr>
            <a:lvl4pPr marL="1828800" lvl="3" indent="-349250" algn="ctr">
              <a:spcBef>
                <a:spcPts val="2100"/>
              </a:spcBef>
              <a:spcAft>
                <a:spcPts val="0"/>
              </a:spcAft>
              <a:buClr>
                <a:schemeClr val="accent1"/>
              </a:buClr>
              <a:buSzPts val="1900"/>
              <a:buChar char="●"/>
              <a:defRPr>
                <a:solidFill>
                  <a:schemeClr val="accent1"/>
                </a:solidFill>
                <a:highlight>
                  <a:schemeClr val="dk1"/>
                </a:highlight>
              </a:defRPr>
            </a:lvl4pPr>
            <a:lvl5pPr marL="2286000" lvl="4" indent="-349250" algn="ctr">
              <a:spcBef>
                <a:spcPts val="2100"/>
              </a:spcBef>
              <a:spcAft>
                <a:spcPts val="0"/>
              </a:spcAft>
              <a:buClr>
                <a:schemeClr val="accent1"/>
              </a:buClr>
              <a:buSzPts val="1900"/>
              <a:buChar char="○"/>
              <a:defRPr>
                <a:solidFill>
                  <a:schemeClr val="accent1"/>
                </a:solidFill>
                <a:highlight>
                  <a:schemeClr val="dk1"/>
                </a:highlight>
              </a:defRPr>
            </a:lvl5pPr>
            <a:lvl6pPr marL="2743200" lvl="5" indent="-349250" algn="ctr">
              <a:spcBef>
                <a:spcPts val="2100"/>
              </a:spcBef>
              <a:spcAft>
                <a:spcPts val="0"/>
              </a:spcAft>
              <a:buClr>
                <a:schemeClr val="accent1"/>
              </a:buClr>
              <a:buSzPts val="1900"/>
              <a:buChar char="■"/>
              <a:defRPr>
                <a:solidFill>
                  <a:schemeClr val="accent1"/>
                </a:solidFill>
                <a:highlight>
                  <a:schemeClr val="dk1"/>
                </a:highlight>
              </a:defRPr>
            </a:lvl6pPr>
            <a:lvl7pPr marL="3200400" lvl="6" indent="-349250" algn="ctr">
              <a:spcBef>
                <a:spcPts val="2100"/>
              </a:spcBef>
              <a:spcAft>
                <a:spcPts val="0"/>
              </a:spcAft>
              <a:buClr>
                <a:schemeClr val="accent1"/>
              </a:buClr>
              <a:buSzPts val="1900"/>
              <a:buChar char="●"/>
              <a:defRPr>
                <a:solidFill>
                  <a:schemeClr val="accent1"/>
                </a:solidFill>
                <a:highlight>
                  <a:schemeClr val="dk1"/>
                </a:highlight>
              </a:defRPr>
            </a:lvl7pPr>
            <a:lvl8pPr marL="3657600" lvl="7" indent="-349250" algn="ctr">
              <a:spcBef>
                <a:spcPts val="2100"/>
              </a:spcBef>
              <a:spcAft>
                <a:spcPts val="0"/>
              </a:spcAft>
              <a:buClr>
                <a:schemeClr val="accent1"/>
              </a:buClr>
              <a:buSzPts val="1900"/>
              <a:buChar char="○"/>
              <a:defRPr>
                <a:solidFill>
                  <a:schemeClr val="accent1"/>
                </a:solidFill>
                <a:highlight>
                  <a:schemeClr val="dk1"/>
                </a:highlight>
              </a:defRPr>
            </a:lvl8pPr>
            <a:lvl9pPr marL="4114800" lvl="8" indent="-349250" algn="ctr">
              <a:spcBef>
                <a:spcPts val="2100"/>
              </a:spcBef>
              <a:spcAft>
                <a:spcPts val="2100"/>
              </a:spcAft>
              <a:buClr>
                <a:schemeClr val="accent1"/>
              </a:buClr>
              <a:buSzPts val="19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54" name="Google Shape;54;p13"/>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55" name="Google Shape;55;p1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737000" y="1070000"/>
            <a:ext cx="4718100" cy="4718100"/>
          </a:xfrm>
          <a:prstGeom prst="rect">
            <a:avLst/>
          </a:prstGeom>
          <a:solidFill>
            <a:srgbClr val="FFFFFF"/>
          </a:solidFill>
        </p:spPr>
        <p:txBody>
          <a:bodyPr spcFirstLastPara="1" wrap="square" lIns="121900" tIns="121900" rIns="121900" bIns="121900" anchor="ctr" anchorCtr="0"/>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6" name="Google Shape;16;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390467"/>
            <a:ext cx="11360700" cy="1068000"/>
          </a:xfrm>
          <a:prstGeom prst="rect">
            <a:avLst/>
          </a:prstGeom>
        </p:spPr>
        <p:txBody>
          <a:bodyPr spcFirstLastPara="1" wrap="square" lIns="121900" tIns="121900" rIns="121900" bIns="121900" anchor="t" anchorCtr="0"/>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19" name="Google Shape;19;p4"/>
          <p:cNvSpPr txBox="1">
            <a:spLocks noGrp="1"/>
          </p:cNvSpPr>
          <p:nvPr>
            <p:ph type="body" idx="1"/>
          </p:nvPr>
        </p:nvSpPr>
        <p:spPr>
          <a:xfrm>
            <a:off x="415600" y="1638233"/>
            <a:ext cx="11360700" cy="44535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 name="Google Shape;20;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390467"/>
            <a:ext cx="11360700" cy="1068000"/>
          </a:xfrm>
          <a:prstGeom prst="rect">
            <a:avLst/>
          </a:prstGeom>
        </p:spPr>
        <p:txBody>
          <a:bodyPr spcFirstLastPara="1" wrap="square" lIns="121900" tIns="121900" rIns="121900" bIns="121900" anchor="t" anchorCtr="0"/>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3" name="Google Shape;23;p5"/>
          <p:cNvSpPr txBox="1">
            <a:spLocks noGrp="1"/>
          </p:cNvSpPr>
          <p:nvPr>
            <p:ph type="body" idx="1"/>
          </p:nvPr>
        </p:nvSpPr>
        <p:spPr>
          <a:xfrm>
            <a:off x="415600" y="1638233"/>
            <a:ext cx="5333100" cy="44535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4" name="Google Shape;24;p5"/>
          <p:cNvSpPr txBox="1">
            <a:spLocks noGrp="1"/>
          </p:cNvSpPr>
          <p:nvPr>
            <p:ph type="body" idx="2"/>
          </p:nvPr>
        </p:nvSpPr>
        <p:spPr>
          <a:xfrm>
            <a:off x="6443200" y="1638233"/>
            <a:ext cx="5333100" cy="44535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5" name="Google Shape;2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06400" y="412467"/>
            <a:ext cx="11383500" cy="997500"/>
          </a:xfrm>
          <a:prstGeom prst="rect">
            <a:avLst/>
          </a:prstGeom>
        </p:spPr>
        <p:txBody>
          <a:bodyPr spcFirstLastPara="1" wrap="square" lIns="121900" tIns="121900" rIns="121900" bIns="121900" anchor="t" anchorCtr="0"/>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a:endParaRPr/>
          </a:p>
        </p:txBody>
      </p:sp>
      <p:sp>
        <p:nvSpPr>
          <p:cNvPr id="28" name="Google Shape;2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a:spcBef>
                <a:spcPts val="0"/>
              </a:spcBef>
              <a:spcAft>
                <a:spcPts val="0"/>
              </a:spcAft>
              <a:buSzPts val="4000"/>
              <a:buNone/>
              <a:defRPr sz="4000">
                <a:highlight>
                  <a:schemeClr val="dk1"/>
                </a:highlight>
              </a:defRPr>
            </a:lvl1pPr>
            <a:lvl2pPr lvl="1">
              <a:spcBef>
                <a:spcPts val="0"/>
              </a:spcBef>
              <a:spcAft>
                <a:spcPts val="0"/>
              </a:spcAft>
              <a:buSzPts val="4000"/>
              <a:buNone/>
              <a:defRPr sz="4000">
                <a:highlight>
                  <a:schemeClr val="dk1"/>
                </a:highlight>
              </a:defRPr>
            </a:lvl2pPr>
            <a:lvl3pPr lvl="2">
              <a:spcBef>
                <a:spcPts val="0"/>
              </a:spcBef>
              <a:spcAft>
                <a:spcPts val="0"/>
              </a:spcAft>
              <a:buSzPts val="4000"/>
              <a:buNone/>
              <a:defRPr sz="4000">
                <a:highlight>
                  <a:schemeClr val="dk1"/>
                </a:highlight>
              </a:defRPr>
            </a:lvl3pPr>
            <a:lvl4pPr lvl="3">
              <a:spcBef>
                <a:spcPts val="0"/>
              </a:spcBef>
              <a:spcAft>
                <a:spcPts val="0"/>
              </a:spcAft>
              <a:buSzPts val="4000"/>
              <a:buNone/>
              <a:defRPr sz="4000">
                <a:highlight>
                  <a:schemeClr val="dk1"/>
                </a:highlight>
              </a:defRPr>
            </a:lvl4pPr>
            <a:lvl5pPr lvl="4">
              <a:spcBef>
                <a:spcPts val="0"/>
              </a:spcBef>
              <a:spcAft>
                <a:spcPts val="0"/>
              </a:spcAft>
              <a:buSzPts val="4000"/>
              <a:buNone/>
              <a:defRPr sz="4000">
                <a:highlight>
                  <a:schemeClr val="dk1"/>
                </a:highlight>
              </a:defRPr>
            </a:lvl5pPr>
            <a:lvl6pPr lvl="5">
              <a:spcBef>
                <a:spcPts val="0"/>
              </a:spcBef>
              <a:spcAft>
                <a:spcPts val="0"/>
              </a:spcAft>
              <a:buSzPts val="4000"/>
              <a:buNone/>
              <a:defRPr sz="4000">
                <a:highlight>
                  <a:schemeClr val="dk1"/>
                </a:highlight>
              </a:defRPr>
            </a:lvl6pPr>
            <a:lvl7pPr lvl="6">
              <a:spcBef>
                <a:spcPts val="0"/>
              </a:spcBef>
              <a:spcAft>
                <a:spcPts val="0"/>
              </a:spcAft>
              <a:buSzPts val="4000"/>
              <a:buNone/>
              <a:defRPr sz="4000">
                <a:highlight>
                  <a:schemeClr val="dk1"/>
                </a:highlight>
              </a:defRPr>
            </a:lvl7pPr>
            <a:lvl8pPr lvl="7">
              <a:spcBef>
                <a:spcPts val="0"/>
              </a:spcBef>
              <a:spcAft>
                <a:spcPts val="0"/>
              </a:spcAft>
              <a:buSzPts val="4000"/>
              <a:buNone/>
              <a:defRPr sz="4000">
                <a:highlight>
                  <a:schemeClr val="dk1"/>
                </a:highlight>
              </a:defRPr>
            </a:lvl8pPr>
            <a:lvl9pPr lvl="8">
              <a:spcBef>
                <a:spcPts val="0"/>
              </a:spcBef>
              <a:spcAft>
                <a:spcPts val="0"/>
              </a:spcAft>
              <a:buSzPts val="4000"/>
              <a:buNone/>
              <a:defRPr sz="4000">
                <a:highlight>
                  <a:schemeClr val="dk1"/>
                </a:highlight>
              </a:defRPr>
            </a:lvl9pPr>
          </a:lstStyle>
          <a:p>
            <a:endParaRPr/>
          </a:p>
        </p:txBody>
      </p:sp>
      <p:sp>
        <p:nvSpPr>
          <p:cNvPr id="31" name="Google Shape;31;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2" name="Google Shape;3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endParaRPr/>
          </a:p>
        </p:txBody>
      </p:sp>
      <p:sp>
        <p:nvSpPr>
          <p:cNvPr id="35" name="Google Shape;35;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6706233" y="5994000"/>
            <a:ext cx="624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354000" y="1441867"/>
            <a:ext cx="5393700" cy="2280300"/>
          </a:xfrm>
          <a:prstGeom prst="rect">
            <a:avLst/>
          </a:prstGeom>
        </p:spPr>
        <p:txBody>
          <a:bodyPr spcFirstLastPara="1" wrap="square" lIns="121900" tIns="121900" rIns="121900" bIns="121900" anchor="b" anchorCtr="0"/>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40" name="Google Shape;40;p9"/>
          <p:cNvSpPr txBox="1">
            <a:spLocks noGrp="1"/>
          </p:cNvSpPr>
          <p:nvPr>
            <p:ph type="subTitle" idx="1"/>
          </p:nvPr>
        </p:nvSpPr>
        <p:spPr>
          <a:xfrm>
            <a:off x="354000" y="3793630"/>
            <a:ext cx="5393700" cy="17940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41" name="Google Shape;41;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lstStyle>
            <a:lvl1pPr marL="457200" lvl="0" indent="-381000">
              <a:spcBef>
                <a:spcPts val="0"/>
              </a:spcBef>
              <a:spcAft>
                <a:spcPts val="0"/>
              </a:spcAft>
              <a:buClr>
                <a:schemeClr val="accent1"/>
              </a:buClr>
              <a:buSzPts val="2400"/>
              <a:buChar char="●"/>
              <a:defRPr>
                <a:solidFill>
                  <a:schemeClr val="accent1"/>
                </a:solidFill>
                <a:highlight>
                  <a:schemeClr val="lt1"/>
                </a:highlight>
              </a:defRPr>
            </a:lvl1pPr>
            <a:lvl2pPr marL="914400" lvl="1" indent="-349250">
              <a:spcBef>
                <a:spcPts val="2100"/>
              </a:spcBef>
              <a:spcAft>
                <a:spcPts val="0"/>
              </a:spcAft>
              <a:buClr>
                <a:schemeClr val="accent1"/>
              </a:buClr>
              <a:buSzPts val="1900"/>
              <a:buChar char="○"/>
              <a:defRPr>
                <a:solidFill>
                  <a:schemeClr val="accent1"/>
                </a:solidFill>
                <a:highlight>
                  <a:schemeClr val="lt1"/>
                </a:highlight>
              </a:defRPr>
            </a:lvl2pPr>
            <a:lvl3pPr marL="1371600" lvl="2" indent="-349250">
              <a:spcBef>
                <a:spcPts val="2100"/>
              </a:spcBef>
              <a:spcAft>
                <a:spcPts val="0"/>
              </a:spcAft>
              <a:buClr>
                <a:schemeClr val="accent1"/>
              </a:buClr>
              <a:buSzPts val="1900"/>
              <a:buChar char="■"/>
              <a:defRPr>
                <a:solidFill>
                  <a:schemeClr val="accent1"/>
                </a:solidFill>
                <a:highlight>
                  <a:schemeClr val="lt1"/>
                </a:highlight>
              </a:defRPr>
            </a:lvl3pPr>
            <a:lvl4pPr marL="1828800" lvl="3" indent="-349250">
              <a:spcBef>
                <a:spcPts val="2100"/>
              </a:spcBef>
              <a:spcAft>
                <a:spcPts val="0"/>
              </a:spcAft>
              <a:buClr>
                <a:schemeClr val="accent1"/>
              </a:buClr>
              <a:buSzPts val="1900"/>
              <a:buChar char="●"/>
              <a:defRPr>
                <a:solidFill>
                  <a:schemeClr val="accent1"/>
                </a:solidFill>
                <a:highlight>
                  <a:schemeClr val="lt1"/>
                </a:highlight>
              </a:defRPr>
            </a:lvl4pPr>
            <a:lvl5pPr marL="2286000" lvl="4" indent="-349250">
              <a:spcBef>
                <a:spcPts val="2100"/>
              </a:spcBef>
              <a:spcAft>
                <a:spcPts val="0"/>
              </a:spcAft>
              <a:buClr>
                <a:schemeClr val="accent1"/>
              </a:buClr>
              <a:buSzPts val="1900"/>
              <a:buChar char="○"/>
              <a:defRPr>
                <a:solidFill>
                  <a:schemeClr val="accent1"/>
                </a:solidFill>
                <a:highlight>
                  <a:schemeClr val="lt1"/>
                </a:highlight>
              </a:defRPr>
            </a:lvl5pPr>
            <a:lvl6pPr marL="2743200" lvl="5" indent="-349250">
              <a:spcBef>
                <a:spcPts val="2100"/>
              </a:spcBef>
              <a:spcAft>
                <a:spcPts val="0"/>
              </a:spcAft>
              <a:buClr>
                <a:schemeClr val="accent1"/>
              </a:buClr>
              <a:buSzPts val="1900"/>
              <a:buChar char="■"/>
              <a:defRPr>
                <a:solidFill>
                  <a:schemeClr val="accent1"/>
                </a:solidFill>
                <a:highlight>
                  <a:schemeClr val="lt1"/>
                </a:highlight>
              </a:defRPr>
            </a:lvl6pPr>
            <a:lvl7pPr marL="3200400" lvl="6" indent="-349250">
              <a:spcBef>
                <a:spcPts val="2100"/>
              </a:spcBef>
              <a:spcAft>
                <a:spcPts val="0"/>
              </a:spcAft>
              <a:buClr>
                <a:schemeClr val="accent1"/>
              </a:buClr>
              <a:buSzPts val="1900"/>
              <a:buChar char="●"/>
              <a:defRPr>
                <a:solidFill>
                  <a:schemeClr val="accent1"/>
                </a:solidFill>
                <a:highlight>
                  <a:schemeClr val="lt1"/>
                </a:highlight>
              </a:defRPr>
            </a:lvl7pPr>
            <a:lvl8pPr marL="3657600" lvl="7" indent="-349250">
              <a:spcBef>
                <a:spcPts val="2100"/>
              </a:spcBef>
              <a:spcAft>
                <a:spcPts val="0"/>
              </a:spcAft>
              <a:buClr>
                <a:schemeClr val="accent1"/>
              </a:buClr>
              <a:buSzPts val="1900"/>
              <a:buChar char="○"/>
              <a:defRPr>
                <a:solidFill>
                  <a:schemeClr val="accent1"/>
                </a:solidFill>
                <a:highlight>
                  <a:schemeClr val="lt1"/>
                </a:highlight>
              </a:defRPr>
            </a:lvl8pPr>
            <a:lvl9pPr marL="4114800" lvl="8" indent="-349250">
              <a:spcBef>
                <a:spcPts val="2100"/>
              </a:spcBef>
              <a:spcAft>
                <a:spcPts val="2100"/>
              </a:spcAft>
              <a:buClr>
                <a:schemeClr val="accent1"/>
              </a:buClr>
              <a:buSzPts val="19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390467"/>
            <a:ext cx="11360700" cy="1068000"/>
          </a:xfrm>
          <a:prstGeom prst="rect">
            <a:avLst/>
          </a:prstGeom>
          <a:noFill/>
          <a:ln>
            <a:noFill/>
          </a:ln>
        </p:spPr>
        <p:txBody>
          <a:bodyPr spcFirstLastPara="1" wrap="square" lIns="121900" tIns="121900" rIns="121900" bIns="121900" anchor="t" anchorCtr="0"/>
          <a:lstStyle>
            <a:lvl1pPr lvl="0">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1pPr>
            <a:lvl2pPr lvl="1">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2pPr>
            <a:lvl3pPr lvl="2">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3pPr>
            <a:lvl4pPr lvl="3">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4pPr>
            <a:lvl5pPr lvl="4">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5pPr>
            <a:lvl6pPr lvl="5">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6pPr>
            <a:lvl7pPr lvl="6">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7pPr>
            <a:lvl8pPr lvl="7">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8pPr>
            <a:lvl9pPr lvl="8">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415600" y="1638233"/>
            <a:ext cx="11360700" cy="4453500"/>
          </a:xfrm>
          <a:prstGeom prst="rect">
            <a:avLst/>
          </a:prstGeom>
          <a:noFill/>
          <a:ln>
            <a:noFill/>
          </a:ln>
        </p:spPr>
        <p:txBody>
          <a:bodyPr spcFirstLastPara="1" wrap="square" lIns="121900" tIns="121900" rIns="121900" bIns="121900" anchor="t" anchorCtr="0"/>
          <a:lstStyle>
            <a:lvl1pPr marL="457200" lvl="0" indent="-38100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marL="914400" lvl="1"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marL="1371600" lvl="2"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marL="1828800" lvl="3"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marL="2286000" lvl="4"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marL="2743200" lvl="5"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marL="3200400" lvl="6"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marL="3657600" lvl="7"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marL="4114800" lvl="8" indent="-349250">
              <a:lnSpc>
                <a:spcPct val="115000"/>
              </a:lnSpc>
              <a:spcBef>
                <a:spcPts val="2100"/>
              </a:spcBef>
              <a:spcAft>
                <a:spcPts val="210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accent1"/>
                </a:solidFill>
                <a:latin typeface="Source Code Pro"/>
                <a:ea typeface="Source Code Pro"/>
                <a:cs typeface="Source Code Pro"/>
                <a:sym typeface="Source Code Pro"/>
              </a:defRPr>
            </a:lvl1pPr>
            <a:lvl2pPr lvl="1" algn="r">
              <a:buNone/>
              <a:defRPr sz="1300">
                <a:solidFill>
                  <a:schemeClr val="accent1"/>
                </a:solidFill>
                <a:latin typeface="Source Code Pro"/>
                <a:ea typeface="Source Code Pro"/>
                <a:cs typeface="Source Code Pro"/>
                <a:sym typeface="Source Code Pro"/>
              </a:defRPr>
            </a:lvl2pPr>
            <a:lvl3pPr lvl="2" algn="r">
              <a:buNone/>
              <a:defRPr sz="1300">
                <a:solidFill>
                  <a:schemeClr val="accent1"/>
                </a:solidFill>
                <a:latin typeface="Source Code Pro"/>
                <a:ea typeface="Source Code Pro"/>
                <a:cs typeface="Source Code Pro"/>
                <a:sym typeface="Source Code Pro"/>
              </a:defRPr>
            </a:lvl3pPr>
            <a:lvl4pPr lvl="3" algn="r">
              <a:buNone/>
              <a:defRPr sz="1300">
                <a:solidFill>
                  <a:schemeClr val="accent1"/>
                </a:solidFill>
                <a:latin typeface="Source Code Pro"/>
                <a:ea typeface="Source Code Pro"/>
                <a:cs typeface="Source Code Pro"/>
                <a:sym typeface="Source Code Pro"/>
              </a:defRPr>
            </a:lvl4pPr>
            <a:lvl5pPr lvl="4" algn="r">
              <a:buNone/>
              <a:defRPr sz="1300">
                <a:solidFill>
                  <a:schemeClr val="accent1"/>
                </a:solidFill>
                <a:latin typeface="Source Code Pro"/>
                <a:ea typeface="Source Code Pro"/>
                <a:cs typeface="Source Code Pro"/>
                <a:sym typeface="Source Code Pro"/>
              </a:defRPr>
            </a:lvl5pPr>
            <a:lvl6pPr lvl="5" algn="r">
              <a:buNone/>
              <a:defRPr sz="1300">
                <a:solidFill>
                  <a:schemeClr val="accent1"/>
                </a:solidFill>
                <a:latin typeface="Source Code Pro"/>
                <a:ea typeface="Source Code Pro"/>
                <a:cs typeface="Source Code Pro"/>
                <a:sym typeface="Source Code Pro"/>
              </a:defRPr>
            </a:lvl6pPr>
            <a:lvl7pPr lvl="6" algn="r">
              <a:buNone/>
              <a:defRPr sz="1300">
                <a:solidFill>
                  <a:schemeClr val="accent1"/>
                </a:solidFill>
                <a:latin typeface="Source Code Pro"/>
                <a:ea typeface="Source Code Pro"/>
                <a:cs typeface="Source Code Pro"/>
                <a:sym typeface="Source Code Pro"/>
              </a:defRPr>
            </a:lvl7pPr>
            <a:lvl8pPr lvl="7" algn="r">
              <a:buNone/>
              <a:defRPr sz="1300">
                <a:solidFill>
                  <a:schemeClr val="accent1"/>
                </a:solidFill>
                <a:latin typeface="Source Code Pro"/>
                <a:ea typeface="Source Code Pro"/>
                <a:cs typeface="Source Code Pro"/>
                <a:sym typeface="Source Code Pro"/>
              </a:defRPr>
            </a:lvl8pPr>
            <a:lvl9pPr lvl="8" algn="r">
              <a:buNone/>
              <a:defRPr sz="13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msterdamtourist.info/eating-drinking/famous-dutch-food/"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39750" y="381150"/>
            <a:ext cx="8672700" cy="2621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7200"/>
              <a:buFont typeface="Calibri"/>
              <a:buNone/>
            </a:pPr>
            <a:r>
              <a:rPr lang="nl-NL" sz="6000">
                <a:latin typeface="Calibri"/>
                <a:ea typeface="Calibri"/>
                <a:cs typeface="Calibri"/>
                <a:sym typeface="Calibri"/>
              </a:rPr>
              <a:t>International and Cultural Foods Project</a:t>
            </a:r>
            <a:endParaRPr sz="6000" b="1">
              <a:latin typeface="Calibri"/>
              <a:ea typeface="Calibri"/>
              <a:cs typeface="Calibri"/>
              <a:sym typeface="Calibri"/>
            </a:endParaRPr>
          </a:p>
        </p:txBody>
      </p:sp>
      <p:sp>
        <p:nvSpPr>
          <p:cNvPr id="63" name="Google Shape;63;p14"/>
          <p:cNvSpPr txBox="1">
            <a:spLocks noGrp="1"/>
          </p:cNvSpPr>
          <p:nvPr>
            <p:ph type="subTitle" idx="1"/>
          </p:nvPr>
        </p:nvSpPr>
        <p:spPr>
          <a:xfrm>
            <a:off x="415600" y="5187200"/>
            <a:ext cx="11360700" cy="9417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0"/>
              </a:spcAft>
              <a:buClr>
                <a:srgbClr val="262626"/>
              </a:buClr>
              <a:buSzPts val="7200"/>
              <a:buFont typeface="Calibri"/>
              <a:buNone/>
            </a:pPr>
            <a:r>
              <a:rPr lang="nl-NL" sz="3000" b="0">
                <a:latin typeface="Calibri"/>
                <a:ea typeface="Calibri"/>
                <a:cs typeface="Calibri"/>
                <a:sym typeface="Calibri"/>
              </a:rPr>
              <a:t>Devon Gardner and Zoey Denkers- Georgia Southern University and The Hague University of Applied Sciences</a:t>
            </a:r>
            <a:endParaRPr sz="3000" b="0"/>
          </a:p>
        </p:txBody>
      </p:sp>
      <p:pic>
        <p:nvPicPr>
          <p:cNvPr id="64" name="Google Shape;64;p14" descr="Image result for netherlands flag"/>
          <p:cNvPicPr preferRelativeResize="0"/>
          <p:nvPr/>
        </p:nvPicPr>
        <p:blipFill>
          <a:blip r:embed="rId3">
            <a:alphaModFix/>
          </a:blip>
          <a:stretch>
            <a:fillRect/>
          </a:stretch>
        </p:blipFill>
        <p:spPr>
          <a:xfrm>
            <a:off x="9824425" y="0"/>
            <a:ext cx="2367574" cy="2157350"/>
          </a:xfrm>
          <a:prstGeom prst="rect">
            <a:avLst/>
          </a:prstGeom>
          <a:noFill/>
          <a:ln>
            <a:noFill/>
          </a:ln>
        </p:spPr>
      </p:pic>
      <p:pic>
        <p:nvPicPr>
          <p:cNvPr id="65" name="Google Shape;65;p14" descr="Image result for USA flag"/>
          <p:cNvPicPr preferRelativeResize="0"/>
          <p:nvPr/>
        </p:nvPicPr>
        <p:blipFill rotWithShape="1">
          <a:blip r:embed="rId4">
            <a:alphaModFix/>
          </a:blip>
          <a:srcRect b="5820"/>
          <a:stretch/>
        </p:blipFill>
        <p:spPr>
          <a:xfrm>
            <a:off x="8488150" y="2157350"/>
            <a:ext cx="2441775" cy="2299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4250178" y="268800"/>
            <a:ext cx="41931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nl-NL"/>
              <a:t>Birthday traditions </a:t>
            </a:r>
            <a:endParaRPr/>
          </a:p>
        </p:txBody>
      </p:sp>
      <p:sp>
        <p:nvSpPr>
          <p:cNvPr id="136" name="Google Shape;136;p23"/>
          <p:cNvSpPr txBox="1">
            <a:spLocks noGrp="1"/>
          </p:cNvSpPr>
          <p:nvPr>
            <p:ph type="body" idx="1"/>
          </p:nvPr>
        </p:nvSpPr>
        <p:spPr>
          <a:xfrm>
            <a:off x="531400" y="1849550"/>
            <a:ext cx="10014000" cy="40233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SzPts val="2000"/>
              <a:buNone/>
            </a:pPr>
            <a:r>
              <a:rPr lang="nl-NL" b="1"/>
              <a:t>Netherlands</a:t>
            </a:r>
            <a:endParaRPr b="1"/>
          </a:p>
          <a:p>
            <a:pPr marL="457200" lvl="0" indent="-342900" algn="l" rtl="0">
              <a:lnSpc>
                <a:spcPct val="115000"/>
              </a:lnSpc>
              <a:spcBef>
                <a:spcPts val="1400"/>
              </a:spcBef>
              <a:spcAft>
                <a:spcPts val="0"/>
              </a:spcAft>
              <a:buSzPts val="1800"/>
              <a:buChar char="●"/>
            </a:pPr>
            <a:r>
              <a:rPr lang="nl-NL" sz="1800"/>
              <a:t>Birthday cake</a:t>
            </a:r>
            <a:endParaRPr sz="1800"/>
          </a:p>
          <a:p>
            <a:pPr marL="457200" lvl="0" indent="-342900" algn="l" rtl="0">
              <a:lnSpc>
                <a:spcPct val="115000"/>
              </a:lnSpc>
              <a:spcBef>
                <a:spcPts val="0"/>
              </a:spcBef>
              <a:spcAft>
                <a:spcPts val="0"/>
              </a:spcAft>
              <a:buSzPts val="1800"/>
              <a:buChar char="●"/>
            </a:pPr>
            <a:r>
              <a:rPr lang="nl-NL" sz="1800"/>
              <a:t>Chips and borrelnootjes</a:t>
            </a:r>
            <a:endParaRPr sz="1800"/>
          </a:p>
          <a:p>
            <a:pPr marL="457200" lvl="0" indent="-342900" algn="l" rtl="0">
              <a:lnSpc>
                <a:spcPct val="115000"/>
              </a:lnSpc>
              <a:spcBef>
                <a:spcPts val="0"/>
              </a:spcBef>
              <a:spcAft>
                <a:spcPts val="0"/>
              </a:spcAft>
              <a:buSzPts val="1800"/>
              <a:buChar char="●"/>
            </a:pPr>
            <a:r>
              <a:rPr lang="nl-NL" sz="1800"/>
              <a:t>Cubes of cheese</a:t>
            </a:r>
            <a:endParaRPr sz="1800"/>
          </a:p>
          <a:p>
            <a:pPr marL="457200" lvl="0" indent="-342900" algn="l" rtl="0">
              <a:lnSpc>
                <a:spcPct val="115000"/>
              </a:lnSpc>
              <a:spcBef>
                <a:spcPts val="0"/>
              </a:spcBef>
              <a:spcAft>
                <a:spcPts val="0"/>
              </a:spcAft>
              <a:buSzPts val="1800"/>
              <a:buChar char="●"/>
            </a:pPr>
            <a:r>
              <a:rPr lang="nl-NL" sz="1800"/>
              <a:t>Slices of sausage </a:t>
            </a:r>
            <a:endParaRPr sz="1800"/>
          </a:p>
          <a:p>
            <a:pPr marL="457200" lvl="0" indent="-342900" algn="l" rtl="0">
              <a:lnSpc>
                <a:spcPct val="115000"/>
              </a:lnSpc>
              <a:spcBef>
                <a:spcPts val="0"/>
              </a:spcBef>
              <a:spcAft>
                <a:spcPts val="0"/>
              </a:spcAft>
              <a:buSzPts val="1800"/>
              <a:buChar char="●"/>
            </a:pPr>
            <a:r>
              <a:rPr lang="nl-NL" sz="1800"/>
              <a:t>Bitterballen</a:t>
            </a:r>
            <a:endParaRPr sz="1800"/>
          </a:p>
          <a:p>
            <a:pPr marL="0" lvl="0" indent="0" algn="l" rtl="0">
              <a:lnSpc>
                <a:spcPct val="115000"/>
              </a:lnSpc>
              <a:spcBef>
                <a:spcPts val="0"/>
              </a:spcBef>
              <a:spcAft>
                <a:spcPts val="0"/>
              </a:spcAft>
              <a:buNone/>
            </a:pPr>
            <a:r>
              <a:rPr lang="nl-NL" b="1"/>
              <a:t>United States</a:t>
            </a:r>
            <a:endParaRPr b="1"/>
          </a:p>
          <a:p>
            <a:pPr marL="457200" lvl="0" indent="-342900" algn="l" rtl="0">
              <a:lnSpc>
                <a:spcPct val="115000"/>
              </a:lnSpc>
              <a:spcBef>
                <a:spcPts val="0"/>
              </a:spcBef>
              <a:spcAft>
                <a:spcPts val="0"/>
              </a:spcAft>
              <a:buClr>
                <a:schemeClr val="dk2"/>
              </a:buClr>
              <a:buSzPts val="1800"/>
              <a:buFont typeface="Source Code Pro"/>
              <a:buChar char="●"/>
            </a:pPr>
            <a:r>
              <a:rPr lang="nl-NL" sz="1800"/>
              <a:t>Cupcakes</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Birthday cake</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Brownies and Icecream</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Snacks and candy </a:t>
            </a:r>
            <a:endParaRPr sz="1800"/>
          </a:p>
        </p:txBody>
      </p:sp>
      <p:pic>
        <p:nvPicPr>
          <p:cNvPr id="137" name="Google Shape;137;p23" descr="Image result for birthday"/>
          <p:cNvPicPr preferRelativeResize="0"/>
          <p:nvPr/>
        </p:nvPicPr>
        <p:blipFill>
          <a:blip r:embed="rId3">
            <a:alphaModFix/>
          </a:blip>
          <a:stretch>
            <a:fillRect/>
          </a:stretch>
        </p:blipFill>
        <p:spPr>
          <a:xfrm>
            <a:off x="128800" y="0"/>
            <a:ext cx="3226677" cy="1583700"/>
          </a:xfrm>
          <a:prstGeom prst="rect">
            <a:avLst/>
          </a:prstGeom>
          <a:noFill/>
          <a:ln>
            <a:noFill/>
          </a:ln>
        </p:spPr>
      </p:pic>
      <p:sp>
        <p:nvSpPr>
          <p:cNvPr id="138" name="Google Shape;138;p23"/>
          <p:cNvSpPr txBox="1"/>
          <p:nvPr/>
        </p:nvSpPr>
        <p:spPr>
          <a:xfrm>
            <a:off x="5110950" y="5274300"/>
            <a:ext cx="6413100" cy="15837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a:latin typeface="Source Code Pro"/>
                <a:ea typeface="Source Code Pro"/>
                <a:cs typeface="Source Code Pro"/>
                <a:sym typeface="Source Code Pro"/>
              </a:rPr>
              <a:t>Bitterballen is a common Dutch snack served at gatherings consisting of beef (usually veal) and can then be baked or fried. They are very similar to what is considered meatballs in the U.S.</a:t>
            </a:r>
            <a:endParaRPr sz="1800">
              <a:latin typeface="Source Code Pro"/>
              <a:ea typeface="Source Code Pro"/>
              <a:cs typeface="Source Code Pro"/>
              <a:sym typeface="Source Code Pro"/>
            </a:endParaRPr>
          </a:p>
        </p:txBody>
      </p:sp>
      <p:sp>
        <p:nvSpPr>
          <p:cNvPr id="139" name="Google Shape;139;p23"/>
          <p:cNvSpPr txBox="1"/>
          <p:nvPr/>
        </p:nvSpPr>
        <p:spPr>
          <a:xfrm>
            <a:off x="4870750" y="1849550"/>
            <a:ext cx="7321200" cy="3248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Source Code Pro"/>
              <a:buChar char="●"/>
            </a:pPr>
            <a:r>
              <a:rPr lang="nl-NL" sz="1800">
                <a:latin typeface="Source Code Pro"/>
                <a:ea typeface="Source Code Pro"/>
                <a:cs typeface="Source Code Pro"/>
                <a:sym typeface="Source Code Pro"/>
              </a:rPr>
              <a:t>It is common for both cultures to have gatherings of family and friends for birthday celebrations. </a:t>
            </a:r>
            <a:endParaRPr sz="1800">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Char char="●"/>
            </a:pPr>
            <a:r>
              <a:rPr lang="nl-NL" sz="1800">
                <a:latin typeface="Source Code Pro"/>
                <a:ea typeface="Source Code Pro"/>
                <a:cs typeface="Source Code Pro"/>
                <a:sym typeface="Source Code Pro"/>
              </a:rPr>
              <a:t>Zoey’s family likes to go out to eat and let the person who’s birthday it is chose where they eat to celebrate. </a:t>
            </a:r>
            <a:endParaRPr sz="1800">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Char char="●"/>
            </a:pPr>
            <a:r>
              <a:rPr lang="nl-NL" sz="1800">
                <a:latin typeface="Source Code Pro"/>
                <a:ea typeface="Source Code Pro"/>
                <a:cs typeface="Source Code Pro"/>
                <a:sym typeface="Source Code Pro"/>
              </a:rPr>
              <a:t>In Devon’s family, they get to choose a favorite meal and dessert item to be prepared for them, and the family enjoys it together, but when with friends, they celebrate by going out to eat. </a:t>
            </a:r>
            <a:endParaRPr sz="1800">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nl-NL"/>
              <a:t>what dish could be served to help a visitor understand my heritage? </a:t>
            </a:r>
            <a:endParaRPr/>
          </a:p>
        </p:txBody>
      </p:sp>
      <p:sp>
        <p:nvSpPr>
          <p:cNvPr id="145" name="Google Shape;145;p24"/>
          <p:cNvSpPr txBox="1">
            <a:spLocks noGrp="1"/>
          </p:cNvSpPr>
          <p:nvPr>
            <p:ph type="body" idx="1"/>
          </p:nvPr>
        </p:nvSpPr>
        <p:spPr>
          <a:xfrm>
            <a:off x="312275" y="1737350"/>
            <a:ext cx="8670300" cy="43512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SzPts val="2000"/>
              <a:buNone/>
            </a:pPr>
            <a:r>
              <a:rPr lang="nl-NL" b="1"/>
              <a:t>Netherlands</a:t>
            </a:r>
            <a:endParaRPr b="1"/>
          </a:p>
          <a:p>
            <a:pPr marL="0" lvl="0" indent="0" algn="l" rtl="0">
              <a:lnSpc>
                <a:spcPct val="115000"/>
              </a:lnSpc>
              <a:spcBef>
                <a:spcPts val="1400"/>
              </a:spcBef>
              <a:spcAft>
                <a:spcPts val="0"/>
              </a:spcAft>
              <a:buSzPts val="2000"/>
              <a:buNone/>
            </a:pPr>
            <a:r>
              <a:rPr lang="nl-NL" sz="1800"/>
              <a:t>I would serve “stampot.” It’s mashed potatoes with vegetables in it. Mostly it’s served with “rookworst”, which is like a smoked sausage.</a:t>
            </a:r>
            <a:endParaRPr sz="1800"/>
          </a:p>
          <a:p>
            <a:pPr marL="0" lvl="0" indent="0" algn="l" rtl="0">
              <a:lnSpc>
                <a:spcPct val="115000"/>
              </a:lnSpc>
              <a:spcBef>
                <a:spcPts val="1400"/>
              </a:spcBef>
              <a:spcAft>
                <a:spcPts val="0"/>
              </a:spcAft>
              <a:buSzPts val="2000"/>
              <a:buNone/>
            </a:pPr>
            <a:endParaRPr sz="1800"/>
          </a:p>
          <a:p>
            <a:pPr marL="0" lvl="0" indent="0" algn="l" rtl="0">
              <a:lnSpc>
                <a:spcPct val="115000"/>
              </a:lnSpc>
              <a:spcBef>
                <a:spcPts val="0"/>
              </a:spcBef>
              <a:spcAft>
                <a:spcPts val="0"/>
              </a:spcAft>
              <a:buNone/>
            </a:pPr>
            <a:r>
              <a:rPr lang="nl-NL" b="1"/>
              <a:t>United States</a:t>
            </a:r>
            <a:endParaRPr b="1"/>
          </a:p>
          <a:p>
            <a:pPr marL="0" lvl="0" indent="0" algn="l" rtl="0">
              <a:lnSpc>
                <a:spcPct val="115000"/>
              </a:lnSpc>
              <a:spcBef>
                <a:spcPts val="0"/>
              </a:spcBef>
              <a:spcAft>
                <a:spcPts val="0"/>
              </a:spcAft>
              <a:buNone/>
            </a:pPr>
            <a:r>
              <a:rPr lang="nl-NL" sz="1800"/>
              <a:t>I would serve grilled vegetables along with grilled BBQ chicken and mac n cheese. This is what is commonly served at get togethers and parties in my family. </a:t>
            </a:r>
            <a:endParaRPr sz="1800"/>
          </a:p>
        </p:txBody>
      </p:sp>
      <p:pic>
        <p:nvPicPr>
          <p:cNvPr id="146" name="Google Shape;146;p24" descr="Image result for stamppot netherlands"/>
          <p:cNvPicPr preferRelativeResize="0"/>
          <p:nvPr/>
        </p:nvPicPr>
        <p:blipFill>
          <a:blip r:embed="rId3">
            <a:alphaModFix/>
          </a:blip>
          <a:stretch>
            <a:fillRect/>
          </a:stretch>
        </p:blipFill>
        <p:spPr>
          <a:xfrm>
            <a:off x="9544325" y="1257425"/>
            <a:ext cx="2449375" cy="2286100"/>
          </a:xfrm>
          <a:prstGeom prst="rect">
            <a:avLst/>
          </a:prstGeom>
          <a:noFill/>
          <a:ln>
            <a:noFill/>
          </a:ln>
        </p:spPr>
      </p:pic>
      <p:pic>
        <p:nvPicPr>
          <p:cNvPr id="147" name="Google Shape;147;p24" descr="Related image"/>
          <p:cNvPicPr preferRelativeResize="0"/>
          <p:nvPr/>
        </p:nvPicPr>
        <p:blipFill>
          <a:blip r:embed="rId4">
            <a:alphaModFix/>
          </a:blip>
          <a:stretch>
            <a:fillRect/>
          </a:stretch>
        </p:blipFill>
        <p:spPr>
          <a:xfrm>
            <a:off x="9619775" y="4206625"/>
            <a:ext cx="2373925" cy="1881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1066800" y="183926"/>
            <a:ext cx="10058400" cy="1100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nl-NL"/>
              <a:t>Similarities and Differences</a:t>
            </a:r>
            <a:endParaRPr/>
          </a:p>
        </p:txBody>
      </p:sp>
      <p:sp>
        <p:nvSpPr>
          <p:cNvPr id="153" name="Google Shape;153;p25"/>
          <p:cNvSpPr txBox="1">
            <a:spLocks noGrp="1"/>
          </p:cNvSpPr>
          <p:nvPr>
            <p:ph type="body" idx="1"/>
          </p:nvPr>
        </p:nvSpPr>
        <p:spPr>
          <a:xfrm>
            <a:off x="644625" y="1450800"/>
            <a:ext cx="10725600" cy="5238600"/>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SzPts val="2000"/>
              <a:buNone/>
            </a:pPr>
            <a:r>
              <a:rPr lang="nl-NL" b="1"/>
              <a:t>Similarities- </a:t>
            </a:r>
            <a:endParaRPr b="1"/>
          </a:p>
          <a:p>
            <a:pPr marL="457200" lvl="0" indent="-355600" algn="l" rtl="0">
              <a:lnSpc>
                <a:spcPct val="90000"/>
              </a:lnSpc>
              <a:spcBef>
                <a:spcPts val="0"/>
              </a:spcBef>
              <a:spcAft>
                <a:spcPts val="0"/>
              </a:spcAft>
              <a:buSzPts val="2000"/>
              <a:buChar char="●"/>
            </a:pPr>
            <a:r>
              <a:rPr lang="nl-NL" sz="2000"/>
              <a:t>Both celebrate birthdays and eat special treats such as birthday cake. </a:t>
            </a:r>
            <a:endParaRPr sz="2000"/>
          </a:p>
          <a:p>
            <a:pPr marL="457200" lvl="0" indent="-355600" algn="l" rtl="0">
              <a:lnSpc>
                <a:spcPct val="90000"/>
              </a:lnSpc>
              <a:spcBef>
                <a:spcPts val="0"/>
              </a:spcBef>
              <a:spcAft>
                <a:spcPts val="0"/>
              </a:spcAft>
              <a:buSzPts val="2000"/>
              <a:buChar char="●"/>
            </a:pPr>
            <a:r>
              <a:rPr lang="nl-NL" sz="2000"/>
              <a:t>Both consume turkey and gourmet foods on big holidays such as Christmas. </a:t>
            </a:r>
            <a:endParaRPr sz="2000"/>
          </a:p>
          <a:p>
            <a:pPr marL="457200" lvl="0" indent="-355600" algn="l" rtl="0">
              <a:lnSpc>
                <a:spcPct val="90000"/>
              </a:lnSpc>
              <a:spcBef>
                <a:spcPts val="0"/>
              </a:spcBef>
              <a:spcAft>
                <a:spcPts val="0"/>
              </a:spcAft>
              <a:buSzPts val="2000"/>
              <a:buChar char="●"/>
            </a:pPr>
            <a:r>
              <a:rPr lang="nl-NL" sz="2000"/>
              <a:t>Uses salt, pepper, and garlic.</a:t>
            </a:r>
            <a:endParaRPr sz="2000"/>
          </a:p>
          <a:p>
            <a:pPr marL="457200" lvl="0" indent="-355600" algn="l" rtl="0">
              <a:lnSpc>
                <a:spcPct val="90000"/>
              </a:lnSpc>
              <a:spcBef>
                <a:spcPts val="0"/>
              </a:spcBef>
              <a:spcAft>
                <a:spcPts val="0"/>
              </a:spcAft>
              <a:buSzPts val="2000"/>
              <a:buChar char="●"/>
            </a:pPr>
            <a:r>
              <a:rPr lang="nl-NL" sz="2000"/>
              <a:t>Three meals a day with one or two snacks in between meals. </a:t>
            </a:r>
            <a:endParaRPr sz="2000"/>
          </a:p>
          <a:p>
            <a:pPr marL="0" lvl="0" indent="0" algn="l" rtl="0">
              <a:lnSpc>
                <a:spcPct val="90000"/>
              </a:lnSpc>
              <a:spcBef>
                <a:spcPts val="0"/>
              </a:spcBef>
              <a:spcAft>
                <a:spcPts val="0"/>
              </a:spcAft>
              <a:buNone/>
            </a:pPr>
            <a:r>
              <a:rPr lang="nl-NL" b="1"/>
              <a:t>Differences- </a:t>
            </a:r>
            <a:endParaRPr b="1"/>
          </a:p>
          <a:p>
            <a:pPr marL="457200" lvl="0" indent="-355600" algn="l" rtl="0">
              <a:lnSpc>
                <a:spcPct val="90000"/>
              </a:lnSpc>
              <a:spcBef>
                <a:spcPts val="0"/>
              </a:spcBef>
              <a:spcAft>
                <a:spcPts val="0"/>
              </a:spcAft>
              <a:buSzPts val="2000"/>
              <a:buChar char="●"/>
            </a:pPr>
            <a:r>
              <a:rPr lang="nl-NL" sz="2000"/>
              <a:t>In the Netherlands they consume more potatoes and sausage than in the U.S.</a:t>
            </a:r>
            <a:endParaRPr sz="2000"/>
          </a:p>
          <a:p>
            <a:pPr marL="457200" lvl="0" indent="-355600" algn="l" rtl="0">
              <a:lnSpc>
                <a:spcPct val="90000"/>
              </a:lnSpc>
              <a:spcBef>
                <a:spcPts val="0"/>
              </a:spcBef>
              <a:spcAft>
                <a:spcPts val="0"/>
              </a:spcAft>
              <a:buSzPts val="2000"/>
              <a:buChar char="●"/>
            </a:pPr>
            <a:r>
              <a:rPr lang="nl-NL" sz="2000"/>
              <a:t>Much more candy consumed in the U.S. than Netherlands</a:t>
            </a:r>
            <a:endParaRPr sz="2000"/>
          </a:p>
          <a:p>
            <a:pPr marL="457200" lvl="0" indent="-355600" algn="l" rtl="0">
              <a:lnSpc>
                <a:spcPct val="90000"/>
              </a:lnSpc>
              <a:spcBef>
                <a:spcPts val="0"/>
              </a:spcBef>
              <a:spcAft>
                <a:spcPts val="0"/>
              </a:spcAft>
              <a:buSzPts val="2000"/>
              <a:buChar char="●"/>
            </a:pPr>
            <a:r>
              <a:rPr lang="nl-NL" sz="2000"/>
              <a:t>Can legally drink alcohol after age 18 in Netherlands, must be 21 in the U.S.</a:t>
            </a:r>
            <a:endParaRPr sz="2000"/>
          </a:p>
          <a:p>
            <a:pPr marL="457200" lvl="0" indent="-355600" algn="l" rtl="0">
              <a:lnSpc>
                <a:spcPct val="90000"/>
              </a:lnSpc>
              <a:spcBef>
                <a:spcPts val="0"/>
              </a:spcBef>
              <a:spcAft>
                <a:spcPts val="0"/>
              </a:spcAft>
              <a:buSzPts val="2000"/>
              <a:buChar char="●"/>
            </a:pPr>
            <a:r>
              <a:rPr lang="nl-NL" sz="2000"/>
              <a:t>Dutch people tend to consume much more tea than Americans</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4901400" y="-128275"/>
            <a:ext cx="2389200" cy="1071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nl-NL"/>
              <a:t>Guidelines </a:t>
            </a:r>
            <a:endParaRPr/>
          </a:p>
        </p:txBody>
      </p:sp>
      <p:sp>
        <p:nvSpPr>
          <p:cNvPr id="159" name="Google Shape;159;p26"/>
          <p:cNvSpPr txBox="1">
            <a:spLocks noGrp="1"/>
          </p:cNvSpPr>
          <p:nvPr>
            <p:ph type="body" idx="1"/>
          </p:nvPr>
        </p:nvSpPr>
        <p:spPr>
          <a:xfrm>
            <a:off x="112450" y="449725"/>
            <a:ext cx="11464500" cy="65142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nl-NL" b="1"/>
              <a:t>Netherlands</a:t>
            </a:r>
            <a:endParaRPr b="1"/>
          </a:p>
          <a:p>
            <a:pPr marL="457200" lvl="0" indent="-342900" algn="l" rtl="0">
              <a:spcBef>
                <a:spcPts val="1200"/>
              </a:spcBef>
              <a:spcAft>
                <a:spcPts val="0"/>
              </a:spcAft>
              <a:buSzPts val="1800"/>
              <a:buChar char="●"/>
            </a:pPr>
            <a:r>
              <a:rPr lang="nl-NL" sz="1800"/>
              <a:t>Follows the Wheel of Five</a:t>
            </a:r>
            <a:endParaRPr sz="1800"/>
          </a:p>
          <a:p>
            <a:pPr marL="457200" lvl="0" indent="-342900" algn="l" rtl="0">
              <a:spcBef>
                <a:spcPts val="0"/>
              </a:spcBef>
              <a:spcAft>
                <a:spcPts val="0"/>
              </a:spcAft>
              <a:buSzPts val="1800"/>
              <a:buChar char="●"/>
            </a:pPr>
            <a:r>
              <a:rPr lang="nl-NL" sz="1800"/>
              <a:t>200 grams vegetables and fruits a day.</a:t>
            </a:r>
            <a:endParaRPr sz="1800"/>
          </a:p>
          <a:p>
            <a:pPr marL="457200" lvl="0" indent="-342900" algn="l" rtl="0">
              <a:spcBef>
                <a:spcPts val="0"/>
              </a:spcBef>
              <a:spcAft>
                <a:spcPts val="0"/>
              </a:spcAft>
              <a:buSzPts val="1800"/>
              <a:buChar char="●"/>
            </a:pPr>
            <a:r>
              <a:rPr lang="nl-NL" sz="1800"/>
              <a:t>90 grams whole wheat products a day.</a:t>
            </a:r>
            <a:endParaRPr sz="1800"/>
          </a:p>
          <a:p>
            <a:pPr marL="457200" lvl="0" indent="-342900" algn="l" rtl="0">
              <a:spcBef>
                <a:spcPts val="0"/>
              </a:spcBef>
              <a:spcAft>
                <a:spcPts val="0"/>
              </a:spcAft>
              <a:buSzPts val="1800"/>
              <a:buChar char="●"/>
            </a:pPr>
            <a:r>
              <a:rPr lang="nl-NL" sz="1800"/>
              <a:t>15 grams unsalted nuts.</a:t>
            </a:r>
            <a:endParaRPr sz="1800"/>
          </a:p>
          <a:p>
            <a:pPr marL="457200" lvl="0" indent="-342900" algn="l" rtl="0">
              <a:spcBef>
                <a:spcPts val="0"/>
              </a:spcBef>
              <a:spcAft>
                <a:spcPts val="0"/>
              </a:spcAft>
              <a:buSzPts val="1800"/>
              <a:buChar char="●"/>
            </a:pPr>
            <a:r>
              <a:rPr lang="nl-NL" sz="1800"/>
              <a:t>A few portions of dairy a day.</a:t>
            </a:r>
            <a:endParaRPr sz="1800"/>
          </a:p>
          <a:p>
            <a:pPr marL="457200" lvl="0" indent="-342900" algn="l" rtl="0">
              <a:spcBef>
                <a:spcPts val="0"/>
              </a:spcBef>
              <a:spcAft>
                <a:spcPts val="0"/>
              </a:spcAft>
              <a:buSzPts val="1800"/>
              <a:buChar char="●"/>
            </a:pPr>
            <a:r>
              <a:rPr lang="nl-NL" sz="1800"/>
              <a:t>Eat fish once a week.</a:t>
            </a:r>
            <a:endParaRPr sz="1800"/>
          </a:p>
          <a:p>
            <a:pPr marL="457200" lvl="0" indent="-342900" algn="l" rtl="0">
              <a:spcBef>
                <a:spcPts val="0"/>
              </a:spcBef>
              <a:spcAft>
                <a:spcPts val="0"/>
              </a:spcAft>
              <a:buSzPts val="1800"/>
              <a:buChar char="●"/>
            </a:pPr>
            <a:r>
              <a:rPr lang="nl-NL" sz="1800"/>
              <a:t>Drink 3 cups of tea daily.</a:t>
            </a:r>
            <a:endParaRPr sz="1800"/>
          </a:p>
          <a:p>
            <a:pPr marL="457200" lvl="0" indent="-342900" algn="l" rtl="0">
              <a:spcBef>
                <a:spcPts val="0"/>
              </a:spcBef>
              <a:spcAft>
                <a:spcPts val="0"/>
              </a:spcAft>
              <a:buSzPts val="1800"/>
              <a:buChar char="●"/>
            </a:pPr>
            <a:r>
              <a:rPr lang="nl-NL" sz="1800"/>
              <a:t>At least 150 minutes of exercise per week</a:t>
            </a:r>
            <a:endParaRPr sz="1800"/>
          </a:p>
          <a:p>
            <a:pPr marL="0" lvl="0" indent="0" algn="l" rtl="0">
              <a:spcBef>
                <a:spcPts val="1200"/>
              </a:spcBef>
              <a:spcAft>
                <a:spcPts val="0"/>
              </a:spcAft>
              <a:buNone/>
            </a:pPr>
            <a:r>
              <a:rPr lang="nl-NL" b="1"/>
              <a:t>United States</a:t>
            </a:r>
            <a:endParaRPr b="1"/>
          </a:p>
          <a:p>
            <a:pPr marL="457200" lvl="0" indent="-342900" algn="l" rtl="0">
              <a:spcBef>
                <a:spcPts val="1200"/>
              </a:spcBef>
              <a:spcAft>
                <a:spcPts val="0"/>
              </a:spcAft>
              <a:buSzPts val="1800"/>
              <a:buChar char="●"/>
            </a:pPr>
            <a:r>
              <a:rPr lang="nl-NL" sz="1800"/>
              <a:t>Follows MyPlate and the United States Dietary guidelines. </a:t>
            </a:r>
            <a:endParaRPr sz="1800"/>
          </a:p>
          <a:p>
            <a:pPr marL="457200" lvl="0" indent="-342900" algn="l" rtl="0">
              <a:spcBef>
                <a:spcPts val="0"/>
              </a:spcBef>
              <a:spcAft>
                <a:spcPts val="0"/>
              </a:spcAft>
              <a:buSzPts val="1800"/>
              <a:buChar char="●"/>
            </a:pPr>
            <a:r>
              <a:rPr lang="nl-NL" sz="1800"/>
              <a:t>Recommendations include</a:t>
            </a:r>
            <a:endParaRPr sz="1800"/>
          </a:p>
          <a:p>
            <a:pPr marL="457200" lvl="0" indent="-342900" algn="l" rtl="0">
              <a:spcBef>
                <a:spcPts val="0"/>
              </a:spcBef>
              <a:spcAft>
                <a:spcPts val="0"/>
              </a:spcAft>
              <a:buSzPts val="1800"/>
              <a:buChar char="●"/>
            </a:pPr>
            <a:r>
              <a:rPr lang="nl-NL" sz="1800"/>
              <a:t>2 ½ cups vegetables per day.</a:t>
            </a:r>
            <a:endParaRPr sz="1800"/>
          </a:p>
          <a:p>
            <a:pPr marL="457200" lvl="0" indent="-342900" algn="l" rtl="0">
              <a:spcBef>
                <a:spcPts val="0"/>
              </a:spcBef>
              <a:spcAft>
                <a:spcPts val="0"/>
              </a:spcAft>
              <a:buSzPts val="1800"/>
              <a:buChar char="●"/>
            </a:pPr>
            <a:r>
              <a:rPr lang="nl-NL" sz="1800"/>
              <a:t>2 cups fruit per day.</a:t>
            </a:r>
            <a:endParaRPr sz="1800"/>
          </a:p>
          <a:p>
            <a:pPr marL="457200" lvl="0" indent="-342900" algn="l" rtl="0">
              <a:spcBef>
                <a:spcPts val="0"/>
              </a:spcBef>
              <a:spcAft>
                <a:spcPts val="0"/>
              </a:spcAft>
              <a:buSzPts val="1800"/>
              <a:buChar char="●"/>
            </a:pPr>
            <a:r>
              <a:rPr lang="nl-NL" sz="1800"/>
              <a:t>6 oz eq whole wheat grains per day.</a:t>
            </a:r>
            <a:endParaRPr sz="1800"/>
          </a:p>
          <a:p>
            <a:pPr marL="457200" lvl="0" indent="-342900" algn="l" rtl="0">
              <a:spcBef>
                <a:spcPts val="0"/>
              </a:spcBef>
              <a:spcAft>
                <a:spcPts val="0"/>
              </a:spcAft>
              <a:buSzPts val="1800"/>
              <a:buChar char="●"/>
            </a:pPr>
            <a:r>
              <a:rPr lang="nl-NL" sz="1800"/>
              <a:t>3 cups of dairy per day.</a:t>
            </a:r>
            <a:endParaRPr sz="1800"/>
          </a:p>
          <a:p>
            <a:pPr marL="457200" lvl="0" indent="-342900" algn="l" rtl="0">
              <a:spcBef>
                <a:spcPts val="0"/>
              </a:spcBef>
              <a:spcAft>
                <a:spcPts val="0"/>
              </a:spcAft>
              <a:buSzPts val="1800"/>
              <a:buChar char="●"/>
            </a:pPr>
            <a:r>
              <a:rPr lang="nl-NL" sz="1800"/>
              <a:t>5 ½ oz protein foods per day.</a:t>
            </a:r>
            <a:endParaRPr sz="1800"/>
          </a:p>
          <a:p>
            <a:pPr marL="457200" lvl="0" indent="-342900" algn="l" rtl="0">
              <a:spcBef>
                <a:spcPts val="0"/>
              </a:spcBef>
              <a:spcAft>
                <a:spcPts val="0"/>
              </a:spcAft>
              <a:buSzPts val="1800"/>
              <a:buChar char="●"/>
            </a:pPr>
            <a:r>
              <a:rPr lang="nl-NL" sz="1800"/>
              <a:t>27 grams per day of oil.</a:t>
            </a:r>
            <a:endParaRPr sz="1800"/>
          </a:p>
          <a:p>
            <a:pPr marL="457200" lvl="0" indent="-342900" algn="l" rtl="0">
              <a:spcBef>
                <a:spcPts val="0"/>
              </a:spcBef>
              <a:spcAft>
                <a:spcPts val="0"/>
              </a:spcAft>
              <a:buSzPts val="1800"/>
              <a:buChar char="●"/>
            </a:pPr>
            <a:r>
              <a:rPr lang="nl-NL" sz="1800"/>
              <a:t>less than 2300 mg sodium per day</a:t>
            </a:r>
            <a:endParaRPr sz="1800"/>
          </a:p>
          <a:p>
            <a:pPr marL="457200" lvl="0" indent="-342900" algn="l" rtl="0">
              <a:spcBef>
                <a:spcPts val="0"/>
              </a:spcBef>
              <a:spcAft>
                <a:spcPts val="0"/>
              </a:spcAft>
              <a:buSzPts val="1800"/>
              <a:buChar char="●"/>
            </a:pPr>
            <a:r>
              <a:rPr lang="nl-NL" sz="1800"/>
              <a:t>150-300 minutes of exercise per week</a:t>
            </a:r>
            <a:endParaRPr sz="1800"/>
          </a:p>
        </p:txBody>
      </p:sp>
      <p:pic>
        <p:nvPicPr>
          <p:cNvPr id="160" name="Google Shape;160;p26"/>
          <p:cNvPicPr preferRelativeResize="0"/>
          <p:nvPr/>
        </p:nvPicPr>
        <p:blipFill>
          <a:blip r:embed="rId3">
            <a:alphaModFix/>
          </a:blip>
          <a:stretch>
            <a:fillRect/>
          </a:stretch>
        </p:blipFill>
        <p:spPr>
          <a:xfrm>
            <a:off x="7822425" y="0"/>
            <a:ext cx="2314875" cy="2016850"/>
          </a:xfrm>
          <a:prstGeom prst="rect">
            <a:avLst/>
          </a:prstGeom>
          <a:noFill/>
          <a:ln>
            <a:noFill/>
          </a:ln>
        </p:spPr>
      </p:pic>
      <p:pic>
        <p:nvPicPr>
          <p:cNvPr id="161" name="Google Shape;161;p26" descr="Related image"/>
          <p:cNvPicPr preferRelativeResize="0"/>
          <p:nvPr/>
        </p:nvPicPr>
        <p:blipFill rotWithShape="1">
          <a:blip r:embed="rId4">
            <a:alphaModFix/>
          </a:blip>
          <a:srcRect t="1215"/>
          <a:stretch/>
        </p:blipFill>
        <p:spPr>
          <a:xfrm>
            <a:off x="9877125" y="1911063"/>
            <a:ext cx="2314874" cy="2185125"/>
          </a:xfrm>
          <a:prstGeom prst="rect">
            <a:avLst/>
          </a:prstGeom>
          <a:noFill/>
          <a:ln>
            <a:noFill/>
          </a:ln>
        </p:spPr>
      </p:pic>
      <p:sp>
        <p:nvSpPr>
          <p:cNvPr id="162" name="Google Shape;162;p26"/>
          <p:cNvSpPr txBox="1"/>
          <p:nvPr/>
        </p:nvSpPr>
        <p:spPr>
          <a:xfrm>
            <a:off x="8122200" y="4096200"/>
            <a:ext cx="4069800" cy="27618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a:latin typeface="Source Code Pro"/>
                <a:ea typeface="Source Code Pro"/>
                <a:cs typeface="Source Code Pro"/>
                <a:sym typeface="Source Code Pro"/>
              </a:rPr>
              <a:t>Our guidelines are similar, although the NL is based on grams per day while the U.S. is based on cups. Tea is not consumed as frequently in the U.S. so there is not a recommended guideline for how many cups should be consumed per day</a:t>
            </a:r>
            <a:endParaRPr sz="1800">
              <a:latin typeface="Source Code Pro"/>
              <a:ea typeface="Source Code Pro"/>
              <a:cs typeface="Source Code Pro"/>
              <a:sym typeface="Source Code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1066805" y="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nl-NL"/>
              <a:t>difference in the guidelines</a:t>
            </a:r>
            <a:endParaRPr/>
          </a:p>
        </p:txBody>
      </p:sp>
      <p:sp>
        <p:nvSpPr>
          <p:cNvPr id="168" name="Google Shape;168;p27"/>
          <p:cNvSpPr txBox="1">
            <a:spLocks noGrp="1"/>
          </p:cNvSpPr>
          <p:nvPr>
            <p:ph type="body" idx="1"/>
          </p:nvPr>
        </p:nvSpPr>
        <p:spPr>
          <a:xfrm>
            <a:off x="573150" y="1814925"/>
            <a:ext cx="11045700" cy="5331000"/>
          </a:xfrm>
          <a:prstGeom prst="rect">
            <a:avLst/>
          </a:prstGeom>
        </p:spPr>
        <p:txBody>
          <a:bodyPr spcFirstLastPara="1" wrap="square" lIns="0" tIns="45700" rIns="0" bIns="45700" anchor="t" anchorCtr="0">
            <a:noAutofit/>
          </a:bodyPr>
          <a:lstStyle/>
          <a:p>
            <a:pPr marL="457200" lvl="0" indent="-355600" algn="l" rtl="0">
              <a:spcBef>
                <a:spcPts val="1200"/>
              </a:spcBef>
              <a:spcAft>
                <a:spcPts val="0"/>
              </a:spcAft>
              <a:buSzPts val="2000"/>
              <a:buChar char="●"/>
            </a:pPr>
            <a:r>
              <a:rPr lang="nl-NL" sz="2000"/>
              <a:t>One of the differences is that in the USA they say low fat or skim milk and in the Netherlands they just say dairy. I think that is because in the USA they reduce the saturated fat intake.</a:t>
            </a:r>
            <a:endParaRPr sz="2000"/>
          </a:p>
          <a:p>
            <a:pPr marL="457200" lvl="0" indent="-355600" algn="l" rtl="0">
              <a:spcBef>
                <a:spcPts val="0"/>
              </a:spcBef>
              <a:spcAft>
                <a:spcPts val="0"/>
              </a:spcAft>
              <a:buSzPts val="2000"/>
              <a:buChar char="●"/>
            </a:pPr>
            <a:r>
              <a:rPr lang="nl-NL" sz="2000"/>
              <a:t>In the Netherlands dietary guidelines, they recommend drinking 3 cups of tea per day, whereas in the USA we do not have recommendations for tea consumption. </a:t>
            </a:r>
            <a:endParaRPr sz="2000"/>
          </a:p>
          <a:p>
            <a:pPr marL="457200" lvl="0" indent="-355600" algn="l" rtl="0">
              <a:spcBef>
                <a:spcPts val="0"/>
              </a:spcBef>
              <a:spcAft>
                <a:spcPts val="0"/>
              </a:spcAft>
              <a:buSzPts val="2000"/>
              <a:buChar char="●"/>
            </a:pPr>
            <a:r>
              <a:rPr lang="nl-NL" sz="2000"/>
              <a:t>In the Netherlands you need to eat the same amount of fruit and vegetables per day, whereas in the USA you need to eat more vegetables than fruit.</a:t>
            </a:r>
            <a:endParaRPr sz="2000"/>
          </a:p>
          <a:p>
            <a:pPr marL="457200" lvl="0" indent="-355600" algn="l" rtl="0">
              <a:spcBef>
                <a:spcPts val="0"/>
              </a:spcBef>
              <a:spcAft>
                <a:spcPts val="0"/>
              </a:spcAft>
              <a:buSzPts val="2000"/>
              <a:buChar char="●"/>
            </a:pPr>
            <a:r>
              <a:rPr lang="nl-NL" sz="2000"/>
              <a:t>In the U.S., MyPlate and U.S. Dietary Guidelines are followed and in the Netherlands they follow the Wheel of Five, which is relatively similar to MyPlate. </a:t>
            </a:r>
            <a:endParaRPr sz="1800"/>
          </a:p>
          <a:p>
            <a:pPr marL="457200" lvl="0" indent="-342900" algn="l" rtl="0">
              <a:spcBef>
                <a:spcPts val="0"/>
              </a:spcBef>
              <a:spcAft>
                <a:spcPts val="0"/>
              </a:spcAft>
              <a:buSzPts val="1800"/>
              <a:buChar char="●"/>
            </a:pPr>
            <a:r>
              <a:rPr lang="nl-NL" sz="1800"/>
              <a:t>U.S. guidelines recommend that adults participate in atleast 150 minutes of physical activity per week, whereas the Netherlands guidelines recommend atleast 150-300 minutes per week. </a:t>
            </a:r>
            <a:endParaRPr sz="1800"/>
          </a:p>
        </p:txBody>
      </p:sp>
      <p:pic>
        <p:nvPicPr>
          <p:cNvPr id="169" name="Google Shape;169;p27"/>
          <p:cNvPicPr preferRelativeResize="0"/>
          <p:nvPr/>
        </p:nvPicPr>
        <p:blipFill>
          <a:blip r:embed="rId3">
            <a:alphaModFix/>
          </a:blip>
          <a:stretch>
            <a:fillRect/>
          </a:stretch>
        </p:blipFill>
        <p:spPr>
          <a:xfrm>
            <a:off x="9071675" y="108050"/>
            <a:ext cx="2348649" cy="1706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nl-NL"/>
              <a:t>Summary</a:t>
            </a:r>
            <a:endParaRPr/>
          </a:p>
        </p:txBody>
      </p:sp>
      <p:sp>
        <p:nvSpPr>
          <p:cNvPr id="175" name="Google Shape;175;p28"/>
          <p:cNvSpPr txBox="1">
            <a:spLocks noGrp="1"/>
          </p:cNvSpPr>
          <p:nvPr>
            <p:ph type="body" idx="1"/>
          </p:nvPr>
        </p:nvSpPr>
        <p:spPr>
          <a:xfrm>
            <a:off x="440375" y="1845725"/>
            <a:ext cx="10984800" cy="4023300"/>
          </a:xfrm>
          <a:prstGeom prst="rect">
            <a:avLst/>
          </a:prstGeom>
        </p:spPr>
        <p:txBody>
          <a:bodyPr spcFirstLastPara="1" wrap="square" lIns="0" tIns="45700" rIns="0" bIns="45700" anchor="t" anchorCtr="0">
            <a:noAutofit/>
          </a:bodyPr>
          <a:lstStyle/>
          <a:p>
            <a:pPr marL="457200" lvl="0" indent="-355600" algn="l" rtl="0">
              <a:spcBef>
                <a:spcPts val="1200"/>
              </a:spcBef>
              <a:spcAft>
                <a:spcPts val="0"/>
              </a:spcAft>
              <a:buSzPts val="2000"/>
              <a:buChar char="●"/>
            </a:pPr>
            <a:r>
              <a:rPr lang="nl-NL" sz="2000"/>
              <a:t>In conclusion, Dutch and American cultures are very similar, yet very different in significant ways. </a:t>
            </a:r>
            <a:endParaRPr sz="2000"/>
          </a:p>
          <a:p>
            <a:pPr marL="457200" lvl="0" indent="-355600" algn="l" rtl="0">
              <a:spcBef>
                <a:spcPts val="0"/>
              </a:spcBef>
              <a:spcAft>
                <a:spcPts val="0"/>
              </a:spcAft>
              <a:buSzPts val="2000"/>
              <a:buChar char="●"/>
            </a:pPr>
            <a:r>
              <a:rPr lang="nl-NL" sz="2000"/>
              <a:t>Although we grew up differently and speak different languages, we both enjoy hanging out with friends and family, going to social events and trying new foods. </a:t>
            </a:r>
            <a:endParaRPr sz="2000"/>
          </a:p>
          <a:p>
            <a:pPr marL="457200" lvl="0" indent="-355600" algn="l" rtl="0">
              <a:spcBef>
                <a:spcPts val="0"/>
              </a:spcBef>
              <a:spcAft>
                <a:spcPts val="0"/>
              </a:spcAft>
              <a:buSzPts val="2000"/>
              <a:buChar char="●"/>
            </a:pPr>
            <a:r>
              <a:rPr lang="nl-NL" sz="2000"/>
              <a:t>The Netherlands has very interesting traditional foods based on what was available to the people who lived there when these foods were created. </a:t>
            </a:r>
            <a:endParaRPr sz="2000"/>
          </a:p>
          <a:p>
            <a:pPr marL="457200" lvl="0" indent="-355600" algn="l" rtl="0">
              <a:spcBef>
                <a:spcPts val="0"/>
              </a:spcBef>
              <a:spcAft>
                <a:spcPts val="0"/>
              </a:spcAft>
              <a:buSzPts val="2000"/>
              <a:buChar char="●"/>
            </a:pPr>
            <a:r>
              <a:rPr lang="nl-NL" sz="2000"/>
              <a:t>It was interesting learning about the behaviors and eating habits of someone who lives on an entirely different continent than me. This project provided a unique opportunity to communicate with someone outside of our usual comfort zone.</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nl-NL"/>
              <a:t>References- Apa citations </a:t>
            </a:r>
            <a:endParaRPr/>
          </a:p>
        </p:txBody>
      </p:sp>
      <p:sp>
        <p:nvSpPr>
          <p:cNvPr id="181" name="Google Shape;181;p29"/>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Autofit/>
          </a:bodyPr>
          <a:lstStyle/>
          <a:p>
            <a:pPr marL="457200" lvl="0" indent="-342900" algn="l" rtl="0">
              <a:lnSpc>
                <a:spcPct val="115000"/>
              </a:lnSpc>
              <a:spcBef>
                <a:spcPts val="0"/>
              </a:spcBef>
              <a:spcAft>
                <a:spcPts val="0"/>
              </a:spcAft>
              <a:buSzPts val="1800"/>
              <a:buFont typeface="Times New Roman"/>
              <a:buChar char="●"/>
            </a:pPr>
            <a:r>
              <a:rPr lang="nl-NL" sz="1800">
                <a:solidFill>
                  <a:srgbClr val="333333"/>
                </a:solidFill>
                <a:highlight>
                  <a:srgbClr val="FFFFFF"/>
                </a:highlight>
                <a:latin typeface="Times New Roman"/>
                <a:ea typeface="Times New Roman"/>
                <a:cs typeface="Times New Roman"/>
                <a:sym typeface="Times New Roman"/>
              </a:rPr>
              <a:t>Www.facebook.com/AmsterdamTouristInfo. (n.d.). Dutch Food - 15 Delicious &amp; Famous Dishes in Amsterdam. Retrieved April 4, 2019, from </a:t>
            </a:r>
            <a:r>
              <a:rPr lang="nl-NL" sz="1800" u="sng">
                <a:solidFill>
                  <a:schemeClr val="hlink"/>
                </a:solidFill>
                <a:highlight>
                  <a:srgbClr val="FFFFFF"/>
                </a:highlight>
                <a:latin typeface="Times New Roman"/>
                <a:ea typeface="Times New Roman"/>
                <a:cs typeface="Times New Roman"/>
                <a:sym typeface="Times New Roman"/>
                <a:hlinkClick r:id="rId3"/>
              </a:rPr>
              <a:t>https://www.amsterdamtourist.info/eating-drinking/famous-dutch-food/</a:t>
            </a:r>
            <a:endParaRPr sz="1800">
              <a:solidFill>
                <a:srgbClr val="333333"/>
              </a:solidFill>
              <a:highlight>
                <a:srgbClr val="FFFFFF"/>
              </a:highlight>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333333"/>
              </a:buClr>
              <a:buSzPts val="1800"/>
              <a:buFont typeface="Times New Roman"/>
              <a:buChar char="●"/>
            </a:pPr>
            <a:r>
              <a:rPr lang="nl-NL" sz="1800">
                <a:solidFill>
                  <a:srgbClr val="333333"/>
                </a:solidFill>
                <a:highlight>
                  <a:srgbClr val="FFFFFF"/>
                </a:highlight>
                <a:latin typeface="Times New Roman"/>
                <a:ea typeface="Times New Roman"/>
                <a:cs typeface="Times New Roman"/>
                <a:sym typeface="Times New Roman"/>
              </a:rPr>
              <a:t>Pier. (n.d.). Dutch Culture - Family. Retrieved March 30, 2019, from https://culturalatlas.sbs.com.au/dutch-culture/dutch-culture-family</a:t>
            </a:r>
            <a:endParaRPr sz="1800">
              <a:solidFill>
                <a:srgbClr val="333333"/>
              </a:solidFill>
              <a:highlight>
                <a:srgbClr val="FFFFFF"/>
              </a:highlight>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333333"/>
              </a:buClr>
              <a:buSzPts val="1800"/>
              <a:buFont typeface="Times New Roman"/>
              <a:buChar char="●"/>
            </a:pPr>
            <a:r>
              <a:rPr lang="nl-NL" sz="1800">
                <a:solidFill>
                  <a:srgbClr val="333333"/>
                </a:solidFill>
                <a:highlight>
                  <a:srgbClr val="FFFFFF"/>
                </a:highlight>
                <a:latin typeface="Times New Roman"/>
                <a:ea typeface="Times New Roman"/>
                <a:cs typeface="Times New Roman"/>
                <a:sym typeface="Times New Roman"/>
              </a:rPr>
              <a:t>Dietary Guidelines. (2018, September 05). Retrieved March 30, 2019, from https://www.choosemyplate.gov/dietary-guidelines</a:t>
            </a:r>
            <a:endParaRPr sz="1800"/>
          </a:p>
          <a:p>
            <a:pPr marL="457200" lvl="0" indent="-342900" algn="l" rtl="0">
              <a:lnSpc>
                <a:spcPct val="115000"/>
              </a:lnSpc>
              <a:spcBef>
                <a:spcPts val="0"/>
              </a:spcBef>
              <a:spcAft>
                <a:spcPts val="0"/>
              </a:spcAft>
              <a:buClr>
                <a:srgbClr val="333333"/>
              </a:buClr>
              <a:buSzPts val="1800"/>
              <a:buFont typeface="Times New Roman"/>
              <a:buChar char="●"/>
            </a:pPr>
            <a:r>
              <a:rPr lang="nl-NL" sz="1800">
                <a:solidFill>
                  <a:srgbClr val="333333"/>
                </a:solidFill>
                <a:highlight>
                  <a:srgbClr val="FFFFFF"/>
                </a:highlight>
                <a:latin typeface="Times New Roman"/>
                <a:ea typeface="Times New Roman"/>
                <a:cs typeface="Times New Roman"/>
                <a:sym typeface="Times New Roman"/>
              </a:rPr>
              <a:t>Netherlands. (n.d.). Retrieved March 29, 2019, from http://www.fao.org/nutrition/education/food-dietary-guidelines/regions/countries/netherlands/en/</a:t>
            </a:r>
            <a:endParaRPr sz="1800"/>
          </a:p>
          <a:p>
            <a:pPr marL="457200" lvl="0" indent="-342900" algn="l" rtl="0">
              <a:lnSpc>
                <a:spcPct val="115000"/>
              </a:lnSpc>
              <a:spcBef>
                <a:spcPts val="0"/>
              </a:spcBef>
              <a:spcAft>
                <a:spcPts val="0"/>
              </a:spcAft>
              <a:buClr>
                <a:srgbClr val="333333"/>
              </a:buClr>
              <a:buSzPts val="1800"/>
              <a:buFont typeface="Times New Roman"/>
              <a:buChar char="●"/>
            </a:pPr>
            <a:r>
              <a:rPr lang="nl-NL" sz="1200">
                <a:solidFill>
                  <a:srgbClr val="333333"/>
                </a:solidFill>
                <a:highlight>
                  <a:srgbClr val="FFFFFF"/>
                </a:highlight>
                <a:latin typeface="Times New Roman"/>
                <a:ea typeface="Times New Roman"/>
                <a:cs typeface="Times New Roman"/>
                <a:sym typeface="Times New Roman"/>
              </a:rPr>
              <a:t>N</a:t>
            </a:r>
            <a:r>
              <a:rPr lang="nl-NL" sz="1800">
                <a:solidFill>
                  <a:srgbClr val="333333"/>
                </a:solidFill>
                <a:highlight>
                  <a:srgbClr val="FFFFFF"/>
                </a:highlight>
                <a:latin typeface="Times New Roman"/>
                <a:ea typeface="Times New Roman"/>
                <a:cs typeface="Times New Roman"/>
                <a:sym typeface="Times New Roman"/>
              </a:rPr>
              <a:t>etherlands. (2019, April 27). Retrieved March 30, 2019, from https://www.who.int/countries/nld/en/</a:t>
            </a:r>
            <a:endParaRPr sz="1800"/>
          </a:p>
          <a:p>
            <a:pPr marL="0" lvl="0" indent="0" algn="l" rtl="0">
              <a:lnSpc>
                <a:spcPct val="115000"/>
              </a:lnSpc>
              <a:spcBef>
                <a:spcPts val="0"/>
              </a:spcBef>
              <a:spcAft>
                <a:spcPts val="0"/>
              </a:spcAft>
              <a:buNone/>
            </a:pP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nl-NL"/>
              <a:t>introduction </a:t>
            </a:r>
            <a:endParaRPr/>
          </a:p>
        </p:txBody>
      </p:sp>
      <p:sp>
        <p:nvSpPr>
          <p:cNvPr id="71" name="Google Shape;71;p15"/>
          <p:cNvSpPr txBox="1">
            <a:spLocks noGrp="1"/>
          </p:cNvSpPr>
          <p:nvPr>
            <p:ph type="body" idx="1"/>
          </p:nvPr>
        </p:nvSpPr>
        <p:spPr>
          <a:xfrm>
            <a:off x="680425" y="1845725"/>
            <a:ext cx="10994400" cy="4342200"/>
          </a:xfrm>
          <a:prstGeom prst="rect">
            <a:avLst/>
          </a:prstGeom>
        </p:spPr>
        <p:txBody>
          <a:bodyPr spcFirstLastPara="1" wrap="square" lIns="0" tIns="45700" rIns="0" bIns="45700" anchor="t" anchorCtr="0">
            <a:noAutofit/>
          </a:bodyPr>
          <a:lstStyle/>
          <a:p>
            <a:pPr marL="457200" lvl="0" indent="-355600" algn="l" rtl="0">
              <a:spcBef>
                <a:spcPts val="1200"/>
              </a:spcBef>
              <a:spcAft>
                <a:spcPts val="0"/>
              </a:spcAft>
              <a:buSzPts val="2000"/>
              <a:buChar char="●"/>
            </a:pPr>
            <a:r>
              <a:rPr lang="nl-NL" sz="2000"/>
              <a:t>Zoey and Devon are both students who study food and nutrition. We both do not follow specific diets other than just trying to eat healthy and giving our bodies the best fuel that we can. </a:t>
            </a:r>
            <a:endParaRPr sz="2000"/>
          </a:p>
          <a:p>
            <a:pPr marL="457200" lvl="0" indent="-355600" algn="l" rtl="0">
              <a:spcBef>
                <a:spcPts val="0"/>
              </a:spcBef>
              <a:spcAft>
                <a:spcPts val="0"/>
              </a:spcAft>
              <a:buSzPts val="2000"/>
              <a:buChar char="●"/>
            </a:pPr>
            <a:r>
              <a:rPr lang="nl-NL" sz="2000"/>
              <a:t>We both believe in the importance of exercise and maintaining a healthy body weight. Devon prefers getting exercise from aerobic and anaerobic training, while Zoey enjoys participating in sports such as soccer. </a:t>
            </a:r>
            <a:endParaRPr sz="2000"/>
          </a:p>
          <a:p>
            <a:pPr marL="457200" lvl="0" indent="-355600" algn="l" rtl="0">
              <a:spcBef>
                <a:spcPts val="0"/>
              </a:spcBef>
              <a:spcAft>
                <a:spcPts val="0"/>
              </a:spcAft>
              <a:buSzPts val="2000"/>
              <a:buChar char="●"/>
            </a:pPr>
            <a:r>
              <a:rPr lang="nl-NL" sz="2000"/>
              <a:t>We both eat 3 meals a day with snacks and mostly consume water. Devon enjoys indulging in coffee a few times a day, while Zoey enjoys having a cup of tea once or twice a day. </a:t>
            </a:r>
            <a:endParaRPr sz="2000"/>
          </a:p>
          <a:p>
            <a:pPr marL="457200" lvl="0" indent="-342900" algn="l" rtl="0">
              <a:spcBef>
                <a:spcPts val="0"/>
              </a:spcBef>
              <a:spcAft>
                <a:spcPts val="0"/>
              </a:spcAft>
              <a:buSzPts val="1800"/>
              <a:buChar char="●"/>
            </a:pPr>
            <a:r>
              <a:rPr lang="nl-NL" sz="2000"/>
              <a:t>We both enjoy the traditions our cultures provide, but also believe it is important to not eat very rich, fatty foods all of the time. </a:t>
            </a:r>
            <a:r>
              <a:rPr lang="nl-NL" sz="1800"/>
              <a:t> </a:t>
            </a:r>
            <a:endParaRPr sz="1800"/>
          </a:p>
        </p:txBody>
      </p:sp>
      <p:pic>
        <p:nvPicPr>
          <p:cNvPr id="72" name="Google Shape;72;p15"/>
          <p:cNvPicPr preferRelativeResize="0"/>
          <p:nvPr/>
        </p:nvPicPr>
        <p:blipFill>
          <a:blip r:embed="rId3">
            <a:alphaModFix/>
          </a:blip>
          <a:stretch>
            <a:fillRect/>
          </a:stretch>
        </p:blipFill>
        <p:spPr>
          <a:xfrm>
            <a:off x="7108675" y="121925"/>
            <a:ext cx="3898500" cy="1780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56350" y="-8100"/>
            <a:ext cx="9066300" cy="969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nl-NL" sz="5000"/>
              <a:t>Devon &amp; Zoey’s Eating habits</a:t>
            </a:r>
            <a:endParaRPr sz="5000"/>
          </a:p>
        </p:txBody>
      </p:sp>
      <p:sp>
        <p:nvSpPr>
          <p:cNvPr id="78" name="Google Shape;78;p16"/>
          <p:cNvSpPr txBox="1">
            <a:spLocks noGrp="1"/>
          </p:cNvSpPr>
          <p:nvPr>
            <p:ph type="body" idx="1"/>
          </p:nvPr>
        </p:nvSpPr>
        <p:spPr>
          <a:xfrm>
            <a:off x="141475" y="1298125"/>
            <a:ext cx="11814900" cy="4360200"/>
          </a:xfrm>
          <a:prstGeom prst="rect">
            <a:avLst/>
          </a:prstGeom>
        </p:spPr>
        <p:txBody>
          <a:bodyPr spcFirstLastPara="1" wrap="square" lIns="0" tIns="45700" rIns="0" bIns="45700" anchor="t" anchorCtr="0">
            <a:noAutofit/>
          </a:bodyPr>
          <a:lstStyle/>
          <a:p>
            <a:pPr marL="0" lvl="0" indent="0" algn="l" rtl="0">
              <a:lnSpc>
                <a:spcPct val="70000"/>
              </a:lnSpc>
              <a:spcBef>
                <a:spcPts val="0"/>
              </a:spcBef>
              <a:spcAft>
                <a:spcPts val="0"/>
              </a:spcAft>
              <a:buClr>
                <a:srgbClr val="000000"/>
              </a:buClr>
              <a:buSzPts val="1679"/>
              <a:buFont typeface="Arial"/>
              <a:buNone/>
            </a:pPr>
            <a:r>
              <a:rPr lang="nl-NL" sz="1800">
                <a:solidFill>
                  <a:schemeClr val="accent1"/>
                </a:solidFill>
              </a:rPr>
              <a:t>• Zoey’s cultural background: All Dutch</a:t>
            </a:r>
            <a:endParaRPr sz="1800">
              <a:solidFill>
                <a:schemeClr val="accent1"/>
              </a:solidFill>
            </a:endParaRPr>
          </a:p>
          <a:p>
            <a:pPr marL="0" lvl="0" indent="0" algn="l" rtl="0">
              <a:lnSpc>
                <a:spcPct val="70000"/>
              </a:lnSpc>
              <a:spcBef>
                <a:spcPts val="1400"/>
              </a:spcBef>
              <a:spcAft>
                <a:spcPts val="0"/>
              </a:spcAft>
              <a:buClr>
                <a:srgbClr val="000000"/>
              </a:buClr>
              <a:buSzPts val="1679"/>
              <a:buFont typeface="Arial"/>
              <a:buNone/>
            </a:pPr>
            <a:r>
              <a:rPr lang="nl-NL" sz="1800">
                <a:solidFill>
                  <a:schemeClr val="accent1"/>
                </a:solidFill>
              </a:rPr>
              <a:t>• Diet following: Not following a specific diet, just trying to eat healthy</a:t>
            </a:r>
            <a:endParaRPr sz="1800">
              <a:solidFill>
                <a:schemeClr val="accent1"/>
              </a:solidFill>
            </a:endParaRPr>
          </a:p>
          <a:p>
            <a:pPr marL="0" lvl="0" indent="0" algn="l" rtl="0">
              <a:lnSpc>
                <a:spcPct val="70000"/>
              </a:lnSpc>
              <a:spcBef>
                <a:spcPts val="1400"/>
              </a:spcBef>
              <a:spcAft>
                <a:spcPts val="0"/>
              </a:spcAft>
              <a:buClr>
                <a:srgbClr val="000000"/>
              </a:buClr>
              <a:buSzPts val="1679"/>
              <a:buFont typeface="Arial"/>
              <a:buNone/>
            </a:pPr>
            <a:r>
              <a:rPr lang="nl-NL" sz="1800">
                <a:solidFill>
                  <a:schemeClr val="accent1"/>
                </a:solidFill>
              </a:rPr>
              <a:t>• Food taboos: Insects and Rabbit </a:t>
            </a:r>
            <a:endParaRPr sz="1800">
              <a:solidFill>
                <a:schemeClr val="accent1"/>
              </a:solidFill>
            </a:endParaRPr>
          </a:p>
          <a:p>
            <a:pPr marL="0" lvl="0" indent="0" algn="l" rtl="0">
              <a:lnSpc>
                <a:spcPct val="70000"/>
              </a:lnSpc>
              <a:spcBef>
                <a:spcPts val="1400"/>
              </a:spcBef>
              <a:spcAft>
                <a:spcPts val="0"/>
              </a:spcAft>
              <a:buClr>
                <a:srgbClr val="000000"/>
              </a:buClr>
              <a:buSzPts val="1679"/>
              <a:buFont typeface="Arial"/>
              <a:buNone/>
            </a:pPr>
            <a:r>
              <a:rPr lang="nl-NL" sz="1800">
                <a:solidFill>
                  <a:schemeClr val="accent1"/>
                </a:solidFill>
              </a:rPr>
              <a:t>• Food eaten for health reasons: No foods eaten for health reasons</a:t>
            </a:r>
            <a:endParaRPr sz="1800">
              <a:solidFill>
                <a:schemeClr val="accent1"/>
              </a:solidFill>
            </a:endParaRPr>
          </a:p>
          <a:p>
            <a:pPr marL="0" lvl="0" indent="0" algn="l" rtl="0">
              <a:lnSpc>
                <a:spcPct val="70000"/>
              </a:lnSpc>
              <a:spcBef>
                <a:spcPts val="1400"/>
              </a:spcBef>
              <a:spcAft>
                <a:spcPts val="0"/>
              </a:spcAft>
              <a:buClr>
                <a:srgbClr val="000000"/>
              </a:buClr>
              <a:buSzPts val="1679"/>
              <a:buFont typeface="Arial"/>
              <a:buNone/>
            </a:pPr>
            <a:endParaRPr sz="1800">
              <a:solidFill>
                <a:schemeClr val="accent1"/>
              </a:solidFill>
            </a:endParaRPr>
          </a:p>
          <a:p>
            <a:pPr marL="0" lvl="0" indent="0" algn="l" rtl="0">
              <a:lnSpc>
                <a:spcPct val="70000"/>
              </a:lnSpc>
              <a:spcBef>
                <a:spcPts val="0"/>
              </a:spcBef>
              <a:spcAft>
                <a:spcPts val="0"/>
              </a:spcAft>
              <a:buNone/>
            </a:pPr>
            <a:r>
              <a:rPr lang="nl-NL" sz="1800">
                <a:solidFill>
                  <a:schemeClr val="accent1"/>
                </a:solidFill>
              </a:rPr>
              <a:t>• Devon’s cultural background: North America, South East Region</a:t>
            </a:r>
            <a:endParaRPr sz="1800">
              <a:solidFill>
                <a:schemeClr val="accent1"/>
              </a:solidFill>
            </a:endParaRPr>
          </a:p>
          <a:p>
            <a:pPr marL="0" lvl="0" indent="0" algn="l" rtl="0">
              <a:lnSpc>
                <a:spcPct val="70000"/>
              </a:lnSpc>
              <a:spcBef>
                <a:spcPts val="1400"/>
              </a:spcBef>
              <a:spcAft>
                <a:spcPts val="0"/>
              </a:spcAft>
              <a:buNone/>
            </a:pPr>
            <a:r>
              <a:rPr lang="nl-NL" sz="1800">
                <a:solidFill>
                  <a:schemeClr val="accent1"/>
                </a:solidFill>
              </a:rPr>
              <a:t>• Diet following: Nonspecific. Little meat, many fruits and vegetables</a:t>
            </a:r>
            <a:endParaRPr sz="1800">
              <a:solidFill>
                <a:schemeClr val="accent1"/>
              </a:solidFill>
            </a:endParaRPr>
          </a:p>
          <a:p>
            <a:pPr marL="0" lvl="0" indent="0" algn="l" rtl="0">
              <a:lnSpc>
                <a:spcPct val="70000"/>
              </a:lnSpc>
              <a:spcBef>
                <a:spcPts val="1400"/>
              </a:spcBef>
              <a:spcAft>
                <a:spcPts val="0"/>
              </a:spcAft>
              <a:buNone/>
            </a:pPr>
            <a:r>
              <a:rPr lang="nl-NL" sz="1800">
                <a:solidFill>
                  <a:schemeClr val="accent1"/>
                </a:solidFill>
              </a:rPr>
              <a:t>• Food taboos: Mushrooms, insects</a:t>
            </a:r>
            <a:endParaRPr sz="1800">
              <a:solidFill>
                <a:schemeClr val="accent1"/>
              </a:solidFill>
            </a:endParaRPr>
          </a:p>
          <a:p>
            <a:pPr marL="0" lvl="0" indent="0" algn="l" rtl="0">
              <a:lnSpc>
                <a:spcPct val="70000"/>
              </a:lnSpc>
              <a:spcBef>
                <a:spcPts val="1400"/>
              </a:spcBef>
              <a:spcAft>
                <a:spcPts val="0"/>
              </a:spcAft>
              <a:buNone/>
            </a:pPr>
            <a:r>
              <a:rPr lang="nl-NL" sz="1800">
                <a:solidFill>
                  <a:schemeClr val="accent1"/>
                </a:solidFill>
              </a:rPr>
              <a:t>• Food eaten for health reasons: Eats grapes with seeds dude to high nutritional value of the seeds</a:t>
            </a:r>
            <a:endParaRPr sz="1800">
              <a:solidFill>
                <a:schemeClr val="accent1"/>
              </a:solidFill>
            </a:endParaRPr>
          </a:p>
          <a:p>
            <a:pPr marL="0" lvl="0" indent="0" algn="l" rtl="0">
              <a:spcBef>
                <a:spcPts val="1200"/>
              </a:spcBef>
              <a:spcAft>
                <a:spcPts val="200"/>
              </a:spcAft>
              <a:buNone/>
            </a:pPr>
            <a:endParaRPr/>
          </a:p>
        </p:txBody>
      </p:sp>
      <p:sp>
        <p:nvSpPr>
          <p:cNvPr id="79" name="Google Shape;79;p16"/>
          <p:cNvSpPr txBox="1"/>
          <p:nvPr/>
        </p:nvSpPr>
        <p:spPr>
          <a:xfrm>
            <a:off x="859475" y="5995250"/>
            <a:ext cx="9758700" cy="852600"/>
          </a:xfrm>
          <a:prstGeom prst="rect">
            <a:avLst/>
          </a:prstGeom>
          <a:solidFill>
            <a:srgbClr val="F1C23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a:latin typeface="Source Code Pro"/>
                <a:ea typeface="Source Code Pro"/>
                <a:cs typeface="Source Code Pro"/>
                <a:sym typeface="Source Code Pro"/>
              </a:rPr>
              <a:t>Both do not follow specific diets other than trying to eat healthy and follow general recommendations. </a:t>
            </a:r>
            <a:endParaRPr sz="1800">
              <a:latin typeface="Source Code Pro"/>
              <a:ea typeface="Source Code Pro"/>
              <a:cs typeface="Source Code Pro"/>
              <a:sym typeface="Source Code Pro"/>
            </a:endParaRPr>
          </a:p>
        </p:txBody>
      </p:sp>
      <p:pic>
        <p:nvPicPr>
          <p:cNvPr id="80" name="Google Shape;80;p16"/>
          <p:cNvPicPr preferRelativeResize="0"/>
          <p:nvPr/>
        </p:nvPicPr>
        <p:blipFill>
          <a:blip r:embed="rId3">
            <a:alphaModFix/>
          </a:blip>
          <a:stretch>
            <a:fillRect/>
          </a:stretch>
        </p:blipFill>
        <p:spPr>
          <a:xfrm>
            <a:off x="8666500" y="-8100"/>
            <a:ext cx="2585925" cy="1556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514150" y="143250"/>
            <a:ext cx="2269500" cy="947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nl-NL" sz="6000"/>
              <a:t>Breakfast </a:t>
            </a:r>
            <a:endParaRPr sz="6000"/>
          </a:p>
        </p:txBody>
      </p:sp>
      <p:sp>
        <p:nvSpPr>
          <p:cNvPr id="86" name="Google Shape;86;p17"/>
          <p:cNvSpPr txBox="1">
            <a:spLocks noGrp="1"/>
          </p:cNvSpPr>
          <p:nvPr>
            <p:ph type="body" idx="1"/>
          </p:nvPr>
        </p:nvSpPr>
        <p:spPr>
          <a:xfrm>
            <a:off x="420750" y="876075"/>
            <a:ext cx="9229500" cy="4555500"/>
          </a:xfrm>
          <a:prstGeom prst="rect">
            <a:avLst/>
          </a:prstGeom>
          <a:noFill/>
          <a:ln>
            <a:noFill/>
          </a:ln>
        </p:spPr>
        <p:txBody>
          <a:bodyPr spcFirstLastPara="1" wrap="square" lIns="0" tIns="45700" rIns="0" bIns="45700" anchor="t" anchorCtr="0">
            <a:noAutofit/>
          </a:bodyPr>
          <a:lstStyle/>
          <a:p>
            <a:pPr marL="0" lvl="0" indent="0" algn="l" rtl="0">
              <a:lnSpc>
                <a:spcPct val="150000"/>
              </a:lnSpc>
              <a:spcBef>
                <a:spcPts val="0"/>
              </a:spcBef>
              <a:spcAft>
                <a:spcPts val="0"/>
              </a:spcAft>
              <a:buNone/>
            </a:pPr>
            <a:r>
              <a:rPr lang="nl-NL" b="1"/>
              <a:t>Netherlands</a:t>
            </a:r>
            <a:endParaRPr b="1"/>
          </a:p>
          <a:p>
            <a:pPr marL="457200" lvl="0" indent="-342900" algn="l" rtl="0">
              <a:lnSpc>
                <a:spcPct val="150000"/>
              </a:lnSpc>
              <a:spcBef>
                <a:spcPts val="1400"/>
              </a:spcBef>
              <a:spcAft>
                <a:spcPts val="0"/>
              </a:spcAft>
              <a:buSzPts val="1800"/>
              <a:buChar char="●"/>
            </a:pPr>
            <a:r>
              <a:rPr lang="nl-NL" sz="1800"/>
              <a:t>Sandwich mostly with “hagelslag”, peanut butter, cheese and meat.</a:t>
            </a:r>
            <a:endParaRPr sz="1800"/>
          </a:p>
          <a:p>
            <a:pPr marL="457200" lvl="0" indent="-342900" algn="l" rtl="0">
              <a:lnSpc>
                <a:spcPct val="150000"/>
              </a:lnSpc>
              <a:spcBef>
                <a:spcPts val="0"/>
              </a:spcBef>
              <a:spcAft>
                <a:spcPts val="0"/>
              </a:spcAft>
              <a:buSzPts val="1800"/>
              <a:buChar char="●"/>
            </a:pPr>
            <a:r>
              <a:rPr lang="nl-NL" sz="1800"/>
              <a:t>Brinta / oatmeal </a:t>
            </a:r>
            <a:endParaRPr sz="1800"/>
          </a:p>
          <a:p>
            <a:pPr marL="457200" lvl="0" indent="-342900" algn="l" rtl="0">
              <a:lnSpc>
                <a:spcPct val="150000"/>
              </a:lnSpc>
              <a:spcBef>
                <a:spcPts val="0"/>
              </a:spcBef>
              <a:spcAft>
                <a:spcPts val="0"/>
              </a:spcAft>
              <a:buSzPts val="1800"/>
              <a:buChar char="●"/>
            </a:pPr>
            <a:r>
              <a:rPr lang="nl-NL" sz="1800"/>
              <a:t>Yogurt with granola</a:t>
            </a:r>
            <a:endParaRPr sz="1800"/>
          </a:p>
          <a:p>
            <a:pPr marL="0" lvl="0" indent="0" algn="l" rtl="0">
              <a:lnSpc>
                <a:spcPct val="150000"/>
              </a:lnSpc>
              <a:spcBef>
                <a:spcPts val="1400"/>
              </a:spcBef>
              <a:spcAft>
                <a:spcPts val="0"/>
              </a:spcAft>
              <a:buNone/>
            </a:pPr>
            <a:r>
              <a:rPr lang="nl-NL" b="1"/>
              <a:t>United States</a:t>
            </a:r>
            <a:endParaRPr b="1"/>
          </a:p>
          <a:p>
            <a:pPr marL="457200" lvl="0" indent="-342900" algn="l" rtl="0">
              <a:lnSpc>
                <a:spcPct val="150000"/>
              </a:lnSpc>
              <a:spcBef>
                <a:spcPts val="0"/>
              </a:spcBef>
              <a:spcAft>
                <a:spcPts val="0"/>
              </a:spcAft>
              <a:buSzPts val="1800"/>
              <a:buChar char="●"/>
            </a:pPr>
            <a:r>
              <a:rPr lang="nl-NL" sz="1800"/>
              <a:t>Eggs with cheese and salsa, side of turkey bacon and coffee </a:t>
            </a:r>
            <a:endParaRPr sz="1800"/>
          </a:p>
          <a:p>
            <a:pPr marL="457200" lvl="0" indent="-342900" algn="l" rtl="0">
              <a:lnSpc>
                <a:spcPct val="150000"/>
              </a:lnSpc>
              <a:spcBef>
                <a:spcPts val="0"/>
              </a:spcBef>
              <a:spcAft>
                <a:spcPts val="0"/>
              </a:spcAft>
              <a:buSzPts val="1800"/>
              <a:buChar char="●"/>
            </a:pPr>
            <a:r>
              <a:rPr lang="nl-NL" sz="1800"/>
              <a:t>Oatmeal with banana</a:t>
            </a:r>
            <a:endParaRPr sz="1800"/>
          </a:p>
          <a:p>
            <a:pPr marL="457200" lvl="0" indent="-342900" algn="l" rtl="0">
              <a:lnSpc>
                <a:spcPct val="150000"/>
              </a:lnSpc>
              <a:spcBef>
                <a:spcPts val="0"/>
              </a:spcBef>
              <a:spcAft>
                <a:spcPts val="0"/>
              </a:spcAft>
              <a:buSzPts val="1800"/>
              <a:buChar char="●"/>
            </a:pPr>
            <a:r>
              <a:rPr lang="nl-NL" sz="1800"/>
              <a:t>Granola bar</a:t>
            </a:r>
            <a:endParaRPr sz="1800"/>
          </a:p>
        </p:txBody>
      </p:sp>
      <p:pic>
        <p:nvPicPr>
          <p:cNvPr id="87" name="Google Shape;87;p17" descr="Image result for oatmeal"/>
          <p:cNvPicPr preferRelativeResize="0"/>
          <p:nvPr/>
        </p:nvPicPr>
        <p:blipFill>
          <a:blip r:embed="rId3">
            <a:alphaModFix/>
          </a:blip>
          <a:stretch>
            <a:fillRect/>
          </a:stretch>
        </p:blipFill>
        <p:spPr>
          <a:xfrm>
            <a:off x="9017000" y="3271450"/>
            <a:ext cx="3048775" cy="3048775"/>
          </a:xfrm>
          <a:prstGeom prst="rect">
            <a:avLst/>
          </a:prstGeom>
          <a:noFill/>
          <a:ln>
            <a:noFill/>
          </a:ln>
        </p:spPr>
      </p:pic>
      <p:sp>
        <p:nvSpPr>
          <p:cNvPr id="88" name="Google Shape;88;p17"/>
          <p:cNvSpPr txBox="1"/>
          <p:nvPr/>
        </p:nvSpPr>
        <p:spPr>
          <a:xfrm>
            <a:off x="1414550" y="5353875"/>
            <a:ext cx="7072800" cy="15042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400">
                <a:latin typeface="Source Code Pro"/>
                <a:ea typeface="Source Code Pro"/>
                <a:cs typeface="Source Code Pro"/>
                <a:sym typeface="Source Code Pro"/>
              </a:rPr>
              <a:t>We both have similar diets for breakfast. We enjoy yogurt with added granola or fruits and things like toast with peanut butter </a:t>
            </a:r>
            <a:endParaRPr sz="2400">
              <a:latin typeface="Source Code Pro"/>
              <a:ea typeface="Source Code Pro"/>
              <a:cs typeface="Source Code Pro"/>
              <a:sym typeface="Source Code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906054" y="0"/>
            <a:ext cx="15390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nl-NL"/>
              <a:t>Lunch</a:t>
            </a:r>
            <a:endParaRPr/>
          </a:p>
        </p:txBody>
      </p:sp>
      <p:sp>
        <p:nvSpPr>
          <p:cNvPr id="94" name="Google Shape;94;p18"/>
          <p:cNvSpPr txBox="1">
            <a:spLocks noGrp="1"/>
          </p:cNvSpPr>
          <p:nvPr>
            <p:ph type="body" idx="1"/>
          </p:nvPr>
        </p:nvSpPr>
        <p:spPr>
          <a:xfrm>
            <a:off x="95850" y="1333400"/>
            <a:ext cx="8992800" cy="4351200"/>
          </a:xfrm>
          <a:prstGeom prst="rect">
            <a:avLst/>
          </a:prstGeom>
          <a:noFill/>
          <a:ln>
            <a:noFill/>
          </a:ln>
        </p:spPr>
        <p:txBody>
          <a:bodyPr spcFirstLastPara="1" wrap="square" lIns="0" tIns="45700" rIns="0" bIns="45700" anchor="t" anchorCtr="0">
            <a:noAutofit/>
          </a:bodyPr>
          <a:lstStyle/>
          <a:p>
            <a:pPr marL="0" lvl="0" indent="0" algn="l" rtl="0">
              <a:lnSpc>
                <a:spcPct val="150000"/>
              </a:lnSpc>
              <a:spcBef>
                <a:spcPts val="0"/>
              </a:spcBef>
              <a:spcAft>
                <a:spcPts val="0"/>
              </a:spcAft>
              <a:buNone/>
            </a:pPr>
            <a:r>
              <a:rPr lang="nl-NL" b="1"/>
              <a:t>Netherlands</a:t>
            </a:r>
            <a:endParaRPr b="1"/>
          </a:p>
          <a:p>
            <a:pPr marL="457200" lvl="0" indent="-342900" algn="l" rtl="0">
              <a:lnSpc>
                <a:spcPct val="150000"/>
              </a:lnSpc>
              <a:spcBef>
                <a:spcPts val="1400"/>
              </a:spcBef>
              <a:spcAft>
                <a:spcPts val="0"/>
              </a:spcAft>
              <a:buSzPts val="1800"/>
              <a:buChar char="●"/>
            </a:pPr>
            <a:r>
              <a:rPr lang="nl-NL" sz="1800"/>
              <a:t>Sandwich or crackers with cheese, meat, or eggs</a:t>
            </a:r>
            <a:endParaRPr sz="1800"/>
          </a:p>
          <a:p>
            <a:pPr marL="457200" lvl="0" indent="-342900" algn="l" rtl="0">
              <a:lnSpc>
                <a:spcPct val="150000"/>
              </a:lnSpc>
              <a:spcBef>
                <a:spcPts val="0"/>
              </a:spcBef>
              <a:spcAft>
                <a:spcPts val="0"/>
              </a:spcAft>
              <a:buSzPts val="1800"/>
              <a:buChar char="●"/>
            </a:pPr>
            <a:r>
              <a:rPr lang="nl-NL" sz="1800"/>
              <a:t>Sometimes homemade salads </a:t>
            </a:r>
            <a:endParaRPr sz="1800"/>
          </a:p>
          <a:p>
            <a:pPr marL="0" lvl="0" indent="0" algn="l" rtl="0">
              <a:lnSpc>
                <a:spcPct val="150000"/>
              </a:lnSpc>
              <a:spcBef>
                <a:spcPts val="0"/>
              </a:spcBef>
              <a:spcAft>
                <a:spcPts val="0"/>
              </a:spcAft>
              <a:buNone/>
            </a:pPr>
            <a:r>
              <a:rPr lang="nl-NL" b="1"/>
              <a:t>United States</a:t>
            </a:r>
            <a:r>
              <a:rPr lang="nl-NL" sz="3000" b="1"/>
              <a:t> </a:t>
            </a:r>
            <a:endParaRPr sz="3000" b="1"/>
          </a:p>
          <a:p>
            <a:pPr marL="457200" lvl="0" indent="-342900" algn="l" rtl="0">
              <a:lnSpc>
                <a:spcPct val="150000"/>
              </a:lnSpc>
              <a:spcBef>
                <a:spcPts val="0"/>
              </a:spcBef>
              <a:spcAft>
                <a:spcPts val="0"/>
              </a:spcAft>
              <a:buClr>
                <a:schemeClr val="dk2"/>
              </a:buClr>
              <a:buSzPts val="1800"/>
              <a:buFont typeface="Source Code Pro"/>
              <a:buChar char="●"/>
            </a:pPr>
            <a:r>
              <a:rPr lang="nl-NL" sz="1800"/>
              <a:t>Turkey and cheese sandwich with hummus and pita</a:t>
            </a:r>
            <a:endParaRPr sz="1800"/>
          </a:p>
          <a:p>
            <a:pPr marL="457200" lvl="0" indent="-342900" algn="l" rtl="0">
              <a:lnSpc>
                <a:spcPct val="150000"/>
              </a:lnSpc>
              <a:spcBef>
                <a:spcPts val="0"/>
              </a:spcBef>
              <a:spcAft>
                <a:spcPts val="0"/>
              </a:spcAft>
              <a:buClr>
                <a:schemeClr val="dk2"/>
              </a:buClr>
              <a:buSzPts val="1800"/>
              <a:buFont typeface="Source Code Pro"/>
              <a:buChar char="●"/>
            </a:pPr>
            <a:r>
              <a:rPr lang="nl-NL" sz="1800"/>
              <a:t>Leftovers from previous nights dinner</a:t>
            </a:r>
            <a:endParaRPr sz="1800"/>
          </a:p>
        </p:txBody>
      </p:sp>
      <p:pic>
        <p:nvPicPr>
          <p:cNvPr id="95" name="Google Shape;95;p18" descr="Image result for sandwich"/>
          <p:cNvPicPr preferRelativeResize="0"/>
          <p:nvPr/>
        </p:nvPicPr>
        <p:blipFill>
          <a:blip r:embed="rId3">
            <a:alphaModFix/>
          </a:blip>
          <a:stretch>
            <a:fillRect/>
          </a:stretch>
        </p:blipFill>
        <p:spPr>
          <a:xfrm>
            <a:off x="9193325" y="273400"/>
            <a:ext cx="2998675" cy="3131875"/>
          </a:xfrm>
          <a:prstGeom prst="rect">
            <a:avLst/>
          </a:prstGeom>
          <a:noFill/>
          <a:ln>
            <a:noFill/>
          </a:ln>
        </p:spPr>
      </p:pic>
      <p:sp>
        <p:nvSpPr>
          <p:cNvPr id="96" name="Google Shape;96;p18"/>
          <p:cNvSpPr txBox="1"/>
          <p:nvPr/>
        </p:nvSpPr>
        <p:spPr>
          <a:xfrm>
            <a:off x="1736875" y="5550850"/>
            <a:ext cx="6876000" cy="13788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Source Code Pro"/>
              <a:ea typeface="Source Code Pro"/>
              <a:cs typeface="Source Code Pro"/>
              <a:sym typeface="Source Code Pro"/>
            </a:endParaRPr>
          </a:p>
          <a:p>
            <a:pPr marL="0" lvl="0" indent="0" algn="l" rtl="0">
              <a:spcBef>
                <a:spcPts val="0"/>
              </a:spcBef>
              <a:spcAft>
                <a:spcPts val="0"/>
              </a:spcAft>
              <a:buNone/>
            </a:pPr>
            <a:r>
              <a:rPr lang="nl-NL" sz="2400">
                <a:latin typeface="Source Code Pro"/>
                <a:ea typeface="Source Code Pro"/>
                <a:cs typeface="Source Code Pro"/>
                <a:sym typeface="Source Code Pro"/>
              </a:rPr>
              <a:t>Our lunches are almost identical!</a:t>
            </a:r>
            <a:endParaRPr sz="2400">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898075" y="151475"/>
            <a:ext cx="1788900" cy="8586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nl-NL"/>
              <a:t>Dinner </a:t>
            </a:r>
            <a:endParaRPr/>
          </a:p>
        </p:txBody>
      </p:sp>
      <p:sp>
        <p:nvSpPr>
          <p:cNvPr id="102" name="Google Shape;102;p19"/>
          <p:cNvSpPr txBox="1">
            <a:spLocks noGrp="1"/>
          </p:cNvSpPr>
          <p:nvPr>
            <p:ph type="body" idx="1"/>
          </p:nvPr>
        </p:nvSpPr>
        <p:spPr>
          <a:xfrm>
            <a:off x="357225" y="945700"/>
            <a:ext cx="10203300" cy="4865100"/>
          </a:xfrm>
          <a:prstGeom prst="rect">
            <a:avLst/>
          </a:prstGeom>
          <a:noFill/>
          <a:ln>
            <a:noFill/>
          </a:ln>
        </p:spPr>
        <p:txBody>
          <a:bodyPr spcFirstLastPara="1" wrap="square" lIns="0" tIns="45700" rIns="0" bIns="45700" anchor="t" anchorCtr="0">
            <a:noAutofit/>
          </a:bodyPr>
          <a:lstStyle/>
          <a:p>
            <a:pPr marL="0" lvl="0" indent="0" algn="l" rtl="0">
              <a:lnSpc>
                <a:spcPct val="150000"/>
              </a:lnSpc>
              <a:spcBef>
                <a:spcPts val="0"/>
              </a:spcBef>
              <a:spcAft>
                <a:spcPts val="0"/>
              </a:spcAft>
              <a:buSzPts val="2000"/>
              <a:buNone/>
            </a:pPr>
            <a:r>
              <a:rPr lang="nl-NL" b="1"/>
              <a:t>Netherlands</a:t>
            </a:r>
            <a:endParaRPr b="1"/>
          </a:p>
          <a:p>
            <a:pPr marL="457200" lvl="0" indent="-342900" algn="l" rtl="0">
              <a:lnSpc>
                <a:spcPct val="150000"/>
              </a:lnSpc>
              <a:spcBef>
                <a:spcPts val="1400"/>
              </a:spcBef>
              <a:spcAft>
                <a:spcPts val="0"/>
              </a:spcAft>
              <a:buSzPts val="1800"/>
              <a:buChar char="●"/>
            </a:pPr>
            <a:r>
              <a:rPr lang="nl-NL" sz="1800"/>
              <a:t>Potatoes, vegetables and a piece of meat, like beef, chicken or pork</a:t>
            </a:r>
            <a:endParaRPr sz="1800"/>
          </a:p>
          <a:p>
            <a:pPr marL="457200" lvl="0" indent="-342900" algn="l" rtl="0">
              <a:lnSpc>
                <a:spcPct val="150000"/>
              </a:lnSpc>
              <a:spcBef>
                <a:spcPts val="0"/>
              </a:spcBef>
              <a:spcAft>
                <a:spcPts val="0"/>
              </a:spcAft>
              <a:buSzPts val="1800"/>
              <a:buChar char="●"/>
            </a:pPr>
            <a:r>
              <a:rPr lang="nl-NL" sz="1800"/>
              <a:t>Stampot with “rookworst’’</a:t>
            </a:r>
            <a:endParaRPr sz="1800"/>
          </a:p>
          <a:p>
            <a:pPr marL="457200" lvl="0" indent="-342900" algn="l" rtl="0">
              <a:lnSpc>
                <a:spcPct val="150000"/>
              </a:lnSpc>
              <a:spcBef>
                <a:spcPts val="0"/>
              </a:spcBef>
              <a:spcAft>
                <a:spcPts val="0"/>
              </a:spcAft>
              <a:buSzPts val="1800"/>
              <a:buChar char="●"/>
            </a:pPr>
            <a:r>
              <a:rPr lang="nl-NL" sz="1800"/>
              <a:t>Pasta</a:t>
            </a:r>
            <a:endParaRPr sz="1800"/>
          </a:p>
          <a:p>
            <a:pPr marL="457200" lvl="0" indent="-342900" algn="l" rtl="0">
              <a:lnSpc>
                <a:spcPct val="150000"/>
              </a:lnSpc>
              <a:spcBef>
                <a:spcPts val="0"/>
              </a:spcBef>
              <a:spcAft>
                <a:spcPts val="0"/>
              </a:spcAft>
              <a:buSzPts val="1800"/>
              <a:buChar char="●"/>
            </a:pPr>
            <a:r>
              <a:rPr lang="nl-NL" sz="1800"/>
              <a:t>Fries with frikandel or kroket.</a:t>
            </a:r>
            <a:endParaRPr sz="1800"/>
          </a:p>
          <a:p>
            <a:pPr marL="0" lvl="0" indent="0" algn="l" rtl="0">
              <a:lnSpc>
                <a:spcPct val="150000"/>
              </a:lnSpc>
              <a:spcBef>
                <a:spcPts val="0"/>
              </a:spcBef>
              <a:spcAft>
                <a:spcPts val="0"/>
              </a:spcAft>
              <a:buNone/>
            </a:pPr>
            <a:r>
              <a:rPr lang="nl-NL" b="1"/>
              <a:t>United States</a:t>
            </a:r>
            <a:endParaRPr b="1"/>
          </a:p>
          <a:p>
            <a:pPr marL="457200" lvl="0" indent="-342900" algn="l" rtl="0">
              <a:lnSpc>
                <a:spcPct val="150000"/>
              </a:lnSpc>
              <a:spcBef>
                <a:spcPts val="0"/>
              </a:spcBef>
              <a:spcAft>
                <a:spcPts val="0"/>
              </a:spcAft>
              <a:buClr>
                <a:schemeClr val="dk2"/>
              </a:buClr>
              <a:buSzPts val="1800"/>
              <a:buFont typeface="Source Code Pro"/>
              <a:buChar char="●"/>
            </a:pPr>
            <a:r>
              <a:rPr lang="nl-NL" sz="1800"/>
              <a:t>Black bean burger, vegetable side, rice</a:t>
            </a:r>
            <a:endParaRPr sz="1800"/>
          </a:p>
          <a:p>
            <a:pPr marL="457200" lvl="0" indent="-342900" algn="l" rtl="0">
              <a:lnSpc>
                <a:spcPct val="150000"/>
              </a:lnSpc>
              <a:spcBef>
                <a:spcPts val="0"/>
              </a:spcBef>
              <a:spcAft>
                <a:spcPts val="0"/>
              </a:spcAft>
              <a:buClr>
                <a:schemeClr val="dk2"/>
              </a:buClr>
              <a:buSzPts val="1800"/>
              <a:buFont typeface="Source Code Pro"/>
              <a:buChar char="●"/>
            </a:pPr>
            <a:r>
              <a:rPr lang="nl-NL" sz="1800"/>
              <a:t>Burrito with avocado and salsa </a:t>
            </a:r>
            <a:endParaRPr sz="1800"/>
          </a:p>
          <a:p>
            <a:pPr marL="457200" lvl="0" indent="-342900" algn="l" rtl="0">
              <a:lnSpc>
                <a:spcPct val="150000"/>
              </a:lnSpc>
              <a:spcBef>
                <a:spcPts val="0"/>
              </a:spcBef>
              <a:spcAft>
                <a:spcPts val="0"/>
              </a:spcAft>
              <a:buClr>
                <a:schemeClr val="dk2"/>
              </a:buClr>
              <a:buSzPts val="1800"/>
              <a:buFont typeface="Source Code Pro"/>
              <a:buChar char="●"/>
            </a:pPr>
            <a:r>
              <a:rPr lang="nl-NL" sz="1800"/>
              <a:t>Spaghetti with ground turkey meat</a:t>
            </a:r>
            <a:endParaRPr sz="1800"/>
          </a:p>
          <a:p>
            <a:pPr marL="457200" lvl="0" indent="-342900" algn="l" rtl="0">
              <a:lnSpc>
                <a:spcPct val="150000"/>
              </a:lnSpc>
              <a:spcBef>
                <a:spcPts val="0"/>
              </a:spcBef>
              <a:spcAft>
                <a:spcPts val="0"/>
              </a:spcAft>
              <a:buClr>
                <a:schemeClr val="dk2"/>
              </a:buClr>
              <a:buSzPts val="1800"/>
              <a:buFont typeface="Source Code Pro"/>
              <a:buChar char="●"/>
            </a:pPr>
            <a:r>
              <a:rPr lang="nl-NL" sz="1800"/>
              <a:t>Grilled or fried pork chop with green beans or collard greens and biscuits</a:t>
            </a:r>
            <a:br>
              <a:rPr lang="nl-NL" sz="1800"/>
            </a:br>
            <a:endParaRPr sz="1800"/>
          </a:p>
        </p:txBody>
      </p:sp>
      <p:pic>
        <p:nvPicPr>
          <p:cNvPr id="103" name="Google Shape;103;p19" descr="Image result for Stamppot with “rookworst’’"/>
          <p:cNvPicPr preferRelativeResize="0"/>
          <p:nvPr/>
        </p:nvPicPr>
        <p:blipFill>
          <a:blip r:embed="rId3">
            <a:alphaModFix/>
          </a:blip>
          <a:stretch>
            <a:fillRect/>
          </a:stretch>
        </p:blipFill>
        <p:spPr>
          <a:xfrm>
            <a:off x="9593025" y="2447175"/>
            <a:ext cx="2388600" cy="2211450"/>
          </a:xfrm>
          <a:prstGeom prst="rect">
            <a:avLst/>
          </a:prstGeom>
          <a:noFill/>
          <a:ln>
            <a:noFill/>
          </a:ln>
        </p:spPr>
      </p:pic>
      <p:pic>
        <p:nvPicPr>
          <p:cNvPr id="104" name="Google Shape;104;p19" descr="Image result for burrito"/>
          <p:cNvPicPr preferRelativeResize="0"/>
          <p:nvPr/>
        </p:nvPicPr>
        <p:blipFill>
          <a:blip r:embed="rId4">
            <a:alphaModFix/>
          </a:blip>
          <a:stretch>
            <a:fillRect/>
          </a:stretch>
        </p:blipFill>
        <p:spPr>
          <a:xfrm>
            <a:off x="10439075" y="0"/>
            <a:ext cx="1542550" cy="1562501"/>
          </a:xfrm>
          <a:prstGeom prst="rect">
            <a:avLst/>
          </a:prstGeom>
          <a:noFill/>
          <a:ln>
            <a:noFill/>
          </a:ln>
        </p:spPr>
      </p:pic>
      <p:sp>
        <p:nvSpPr>
          <p:cNvPr id="105" name="Google Shape;105;p19"/>
          <p:cNvSpPr txBox="1"/>
          <p:nvPr/>
        </p:nvSpPr>
        <p:spPr>
          <a:xfrm>
            <a:off x="2071500" y="5810800"/>
            <a:ext cx="9293100" cy="10581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2000">
                <a:latin typeface="Source Code Pro"/>
                <a:ea typeface="Source Code Pro"/>
                <a:cs typeface="Source Code Pro"/>
                <a:sym typeface="Source Code Pro"/>
              </a:rPr>
              <a:t>Our dinners are very different. In the Netherlands, they commonly incorporate potatoes into their evening meals. In America, meat seems to always be the main dish of interest. </a:t>
            </a:r>
            <a:endParaRPr sz="2000">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751903" y="232313"/>
            <a:ext cx="37299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nl-NL"/>
              <a:t>Snacks &amp; Drinks </a:t>
            </a:r>
            <a:endParaRPr/>
          </a:p>
        </p:txBody>
      </p:sp>
      <p:sp>
        <p:nvSpPr>
          <p:cNvPr id="111" name="Google Shape;111;p20"/>
          <p:cNvSpPr txBox="1">
            <a:spLocks noGrp="1"/>
          </p:cNvSpPr>
          <p:nvPr>
            <p:ph type="body" idx="1"/>
          </p:nvPr>
        </p:nvSpPr>
        <p:spPr>
          <a:xfrm>
            <a:off x="289200" y="1870525"/>
            <a:ext cx="11613600" cy="48591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2000"/>
              <a:buNone/>
            </a:pPr>
            <a:r>
              <a:rPr lang="nl-NL" b="1"/>
              <a:t>Netherlands</a:t>
            </a:r>
            <a:endParaRPr b="1"/>
          </a:p>
          <a:p>
            <a:pPr marL="457200" lvl="0" indent="-342900" algn="l" rtl="0">
              <a:lnSpc>
                <a:spcPct val="115000"/>
              </a:lnSpc>
              <a:spcBef>
                <a:spcPts val="1400"/>
              </a:spcBef>
              <a:spcAft>
                <a:spcPts val="0"/>
              </a:spcAft>
              <a:buSzPts val="1800"/>
              <a:buChar char="●"/>
            </a:pPr>
            <a:r>
              <a:rPr lang="nl-NL" sz="1800"/>
              <a:t>Stroopwafel (syrup waffle)</a:t>
            </a:r>
            <a:endParaRPr sz="1800"/>
          </a:p>
          <a:p>
            <a:pPr marL="457200" lvl="0" indent="-342900" algn="l" rtl="0">
              <a:lnSpc>
                <a:spcPct val="115000"/>
              </a:lnSpc>
              <a:spcBef>
                <a:spcPts val="0"/>
              </a:spcBef>
              <a:spcAft>
                <a:spcPts val="0"/>
              </a:spcAft>
              <a:buSzPts val="1800"/>
              <a:buChar char="●"/>
            </a:pPr>
            <a:r>
              <a:rPr lang="nl-NL" sz="1800"/>
              <a:t>Bitterballen (round balls with beef inside)</a:t>
            </a:r>
            <a:endParaRPr sz="1800"/>
          </a:p>
          <a:p>
            <a:pPr marL="457200" lvl="0" indent="-342900" algn="l" rtl="0">
              <a:lnSpc>
                <a:spcPct val="115000"/>
              </a:lnSpc>
              <a:spcBef>
                <a:spcPts val="0"/>
              </a:spcBef>
              <a:spcAft>
                <a:spcPts val="0"/>
              </a:spcAft>
              <a:buSzPts val="1800"/>
              <a:buChar char="●"/>
            </a:pPr>
            <a:r>
              <a:rPr lang="nl-NL" sz="1800"/>
              <a:t>Oliebollen (similar to deep fried doughnut balls)</a:t>
            </a:r>
            <a:endParaRPr sz="1800"/>
          </a:p>
          <a:p>
            <a:pPr marL="457200" lvl="0" indent="-342900" algn="l" rtl="0">
              <a:lnSpc>
                <a:spcPct val="115000"/>
              </a:lnSpc>
              <a:spcBef>
                <a:spcPts val="0"/>
              </a:spcBef>
              <a:spcAft>
                <a:spcPts val="0"/>
              </a:spcAft>
              <a:buSzPts val="1800"/>
              <a:buChar char="●"/>
            </a:pPr>
            <a:r>
              <a:rPr lang="nl-NL" sz="1800"/>
              <a:t>Haring (herring)</a:t>
            </a:r>
            <a:endParaRPr sz="1800"/>
          </a:p>
          <a:p>
            <a:pPr marL="457200" lvl="0" indent="-342900" algn="l" rtl="0">
              <a:lnSpc>
                <a:spcPct val="115000"/>
              </a:lnSpc>
              <a:spcBef>
                <a:spcPts val="0"/>
              </a:spcBef>
              <a:spcAft>
                <a:spcPts val="0"/>
              </a:spcAft>
              <a:buSzPts val="1800"/>
              <a:buChar char="●"/>
            </a:pPr>
            <a:r>
              <a:rPr lang="nl-NL" sz="1800"/>
              <a:t>Coffee or tea, soda, lemonade, water.</a:t>
            </a:r>
            <a:endParaRPr sz="1800"/>
          </a:p>
          <a:p>
            <a:pPr marL="0" lvl="0" indent="0" algn="l" rtl="0">
              <a:lnSpc>
                <a:spcPct val="115000"/>
              </a:lnSpc>
              <a:spcBef>
                <a:spcPts val="0"/>
              </a:spcBef>
              <a:spcAft>
                <a:spcPts val="0"/>
              </a:spcAft>
              <a:buNone/>
            </a:pPr>
            <a:r>
              <a:rPr lang="nl-NL" b="1"/>
              <a:t>United States</a:t>
            </a:r>
            <a:endParaRPr b="1"/>
          </a:p>
          <a:p>
            <a:pPr marL="457200" lvl="0" indent="-342900" algn="l" rtl="0">
              <a:lnSpc>
                <a:spcPct val="115000"/>
              </a:lnSpc>
              <a:spcBef>
                <a:spcPts val="0"/>
              </a:spcBef>
              <a:spcAft>
                <a:spcPts val="0"/>
              </a:spcAft>
              <a:buClr>
                <a:schemeClr val="dk2"/>
              </a:buClr>
              <a:buSzPts val="1800"/>
              <a:buFont typeface="Source Code Pro"/>
              <a:buChar char="●"/>
            </a:pPr>
            <a:r>
              <a:rPr lang="nl-NL" sz="1800"/>
              <a:t>Chips &amp; dip (salsa, queso, hummus)</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Yogurt with granola </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Popcorn</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Chocolates and other candies</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Ice cream or frozen yogurt</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Water or coffee</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Sodas and Sweet tea</a:t>
            </a:r>
            <a:endParaRPr sz="1800"/>
          </a:p>
          <a:p>
            <a:pPr marL="0" lvl="0" indent="0" algn="l" rtl="0">
              <a:lnSpc>
                <a:spcPct val="115000"/>
              </a:lnSpc>
              <a:spcBef>
                <a:spcPts val="0"/>
              </a:spcBef>
              <a:spcAft>
                <a:spcPts val="0"/>
              </a:spcAft>
              <a:buNone/>
            </a:pP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endParaRPr/>
          </a:p>
        </p:txBody>
      </p:sp>
      <p:pic>
        <p:nvPicPr>
          <p:cNvPr id="112" name="Google Shape;112;p20" descr="Image result for Oliebollen"/>
          <p:cNvPicPr preferRelativeResize="0"/>
          <p:nvPr/>
        </p:nvPicPr>
        <p:blipFill>
          <a:blip r:embed="rId3">
            <a:alphaModFix/>
          </a:blip>
          <a:stretch>
            <a:fillRect/>
          </a:stretch>
        </p:blipFill>
        <p:spPr>
          <a:xfrm>
            <a:off x="541875" y="44900"/>
            <a:ext cx="2699425" cy="1825625"/>
          </a:xfrm>
          <a:prstGeom prst="rect">
            <a:avLst/>
          </a:prstGeom>
          <a:noFill/>
          <a:ln>
            <a:noFill/>
          </a:ln>
        </p:spPr>
      </p:pic>
      <p:pic>
        <p:nvPicPr>
          <p:cNvPr id="113" name="Google Shape;113;p20" descr="Image result for coffee"/>
          <p:cNvPicPr preferRelativeResize="0"/>
          <p:nvPr/>
        </p:nvPicPr>
        <p:blipFill>
          <a:blip r:embed="rId4">
            <a:alphaModFix/>
          </a:blip>
          <a:stretch>
            <a:fillRect/>
          </a:stretch>
        </p:blipFill>
        <p:spPr>
          <a:xfrm>
            <a:off x="8270575" y="44900"/>
            <a:ext cx="3052299" cy="1997599"/>
          </a:xfrm>
          <a:prstGeom prst="rect">
            <a:avLst/>
          </a:prstGeom>
          <a:noFill/>
          <a:ln>
            <a:noFill/>
          </a:ln>
        </p:spPr>
      </p:pic>
      <p:sp>
        <p:nvSpPr>
          <p:cNvPr id="114" name="Google Shape;114;p20"/>
          <p:cNvSpPr txBox="1"/>
          <p:nvPr/>
        </p:nvSpPr>
        <p:spPr>
          <a:xfrm>
            <a:off x="6919050" y="4226150"/>
            <a:ext cx="5272800" cy="26316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a:latin typeface="Source Code Pro"/>
                <a:ea typeface="Source Code Pro"/>
                <a:cs typeface="Source Code Pro"/>
                <a:sym typeface="Source Code Pro"/>
              </a:rPr>
              <a:t>We consume very similar drinks in the U.S. and Netherlands. In the Netherlands they consume syrup waffles as a snack, which in the U.S. is considered a breakfast item. They also consume herring as a snack, which is eaten more often as a dish during dinner in the U.S. </a:t>
            </a:r>
            <a:endParaRPr sz="1800">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2311075" y="180375"/>
            <a:ext cx="58116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nl-NL"/>
              <a:t>Common spices and herbs</a:t>
            </a:r>
            <a:endParaRPr/>
          </a:p>
        </p:txBody>
      </p:sp>
      <p:sp>
        <p:nvSpPr>
          <p:cNvPr id="120" name="Google Shape;120;p21"/>
          <p:cNvSpPr txBox="1">
            <a:spLocks noGrp="1"/>
          </p:cNvSpPr>
          <p:nvPr>
            <p:ph type="body" idx="1"/>
          </p:nvPr>
        </p:nvSpPr>
        <p:spPr>
          <a:xfrm>
            <a:off x="270175" y="1631175"/>
            <a:ext cx="7852500" cy="43512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2000"/>
              <a:buNone/>
            </a:pPr>
            <a:r>
              <a:rPr lang="nl-NL" b="1"/>
              <a:t>Netherlands</a:t>
            </a:r>
            <a:r>
              <a:rPr lang="nl-NL" sz="3000" b="1"/>
              <a:t> </a:t>
            </a:r>
            <a:endParaRPr sz="3000" b="1"/>
          </a:p>
          <a:p>
            <a:pPr marL="457200" lvl="0" indent="-342900" algn="l" rtl="0">
              <a:lnSpc>
                <a:spcPct val="115000"/>
              </a:lnSpc>
              <a:spcBef>
                <a:spcPts val="1400"/>
              </a:spcBef>
              <a:spcAft>
                <a:spcPts val="0"/>
              </a:spcAft>
              <a:buSzPts val="1800"/>
              <a:buChar char="●"/>
            </a:pPr>
            <a:r>
              <a:rPr lang="nl-NL" sz="1800"/>
              <a:t>Salt &amp; Pepper</a:t>
            </a:r>
            <a:endParaRPr sz="1800"/>
          </a:p>
          <a:p>
            <a:pPr marL="457200" lvl="0" indent="-342900" algn="l" rtl="0">
              <a:lnSpc>
                <a:spcPct val="115000"/>
              </a:lnSpc>
              <a:spcBef>
                <a:spcPts val="0"/>
              </a:spcBef>
              <a:spcAft>
                <a:spcPts val="0"/>
              </a:spcAft>
              <a:buSzPts val="1800"/>
              <a:buChar char="●"/>
            </a:pPr>
            <a:r>
              <a:rPr lang="nl-NL" sz="1800"/>
              <a:t>Garlic</a:t>
            </a:r>
            <a:endParaRPr sz="1800"/>
          </a:p>
          <a:p>
            <a:pPr marL="457200" lvl="0" indent="-342900" algn="l" rtl="0">
              <a:lnSpc>
                <a:spcPct val="115000"/>
              </a:lnSpc>
              <a:spcBef>
                <a:spcPts val="0"/>
              </a:spcBef>
              <a:spcAft>
                <a:spcPts val="0"/>
              </a:spcAft>
              <a:buSzPts val="1800"/>
              <a:buChar char="●"/>
            </a:pPr>
            <a:r>
              <a:rPr lang="nl-NL" sz="1800"/>
              <a:t>Nutmeg</a:t>
            </a:r>
            <a:endParaRPr sz="1800"/>
          </a:p>
          <a:p>
            <a:pPr marL="457200" lvl="0" indent="-342900" algn="l" rtl="0">
              <a:lnSpc>
                <a:spcPct val="115000"/>
              </a:lnSpc>
              <a:spcBef>
                <a:spcPts val="0"/>
              </a:spcBef>
              <a:spcAft>
                <a:spcPts val="0"/>
              </a:spcAft>
              <a:buSzPts val="1800"/>
              <a:buChar char="●"/>
            </a:pPr>
            <a:r>
              <a:rPr lang="nl-NL" sz="1800"/>
              <a:t>Aromat</a:t>
            </a:r>
            <a:endParaRPr sz="1800"/>
          </a:p>
          <a:p>
            <a:pPr marL="457200" lvl="0" indent="-342900" algn="l" rtl="0">
              <a:lnSpc>
                <a:spcPct val="115000"/>
              </a:lnSpc>
              <a:spcBef>
                <a:spcPts val="0"/>
              </a:spcBef>
              <a:spcAft>
                <a:spcPts val="0"/>
              </a:spcAft>
              <a:buSzPts val="1800"/>
              <a:buChar char="●"/>
            </a:pPr>
            <a:r>
              <a:rPr lang="nl-NL" sz="1800"/>
              <a:t>Mayonnaise</a:t>
            </a:r>
            <a:endParaRPr sz="1800"/>
          </a:p>
          <a:p>
            <a:pPr marL="0" lvl="0" indent="0" algn="l" rtl="0">
              <a:lnSpc>
                <a:spcPct val="115000"/>
              </a:lnSpc>
              <a:spcBef>
                <a:spcPts val="0"/>
              </a:spcBef>
              <a:spcAft>
                <a:spcPts val="0"/>
              </a:spcAft>
              <a:buNone/>
            </a:pPr>
            <a:r>
              <a:rPr lang="nl-NL" b="1"/>
              <a:t>United States</a:t>
            </a:r>
            <a:endParaRPr b="1"/>
          </a:p>
          <a:p>
            <a:pPr marL="457200" lvl="0" indent="-342900" algn="l" rtl="0">
              <a:lnSpc>
                <a:spcPct val="115000"/>
              </a:lnSpc>
              <a:spcBef>
                <a:spcPts val="0"/>
              </a:spcBef>
              <a:spcAft>
                <a:spcPts val="0"/>
              </a:spcAft>
              <a:buClr>
                <a:schemeClr val="dk2"/>
              </a:buClr>
              <a:buSzPts val="1800"/>
              <a:buFont typeface="Source Code Pro"/>
              <a:buChar char="●"/>
            </a:pPr>
            <a:r>
              <a:rPr lang="nl-NL" sz="1800"/>
              <a:t>Salt &amp; Pepper </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Crushed Red Pepper</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Garlic </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Paprika </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Cumin </a:t>
            </a:r>
            <a:endParaRPr sz="1800"/>
          </a:p>
          <a:p>
            <a:pPr marL="0" lvl="0" indent="0" algn="l" rtl="0">
              <a:lnSpc>
                <a:spcPct val="90000"/>
              </a:lnSpc>
              <a:spcBef>
                <a:spcPts val="1400"/>
              </a:spcBef>
              <a:spcAft>
                <a:spcPts val="0"/>
              </a:spcAft>
              <a:buSzPts val="2000"/>
              <a:buNone/>
            </a:pPr>
            <a:endParaRPr sz="1800"/>
          </a:p>
        </p:txBody>
      </p:sp>
      <p:pic>
        <p:nvPicPr>
          <p:cNvPr id="121" name="Google Shape;121;p21" descr="Image result for salt and pepper"/>
          <p:cNvPicPr preferRelativeResize="0"/>
          <p:nvPr/>
        </p:nvPicPr>
        <p:blipFill>
          <a:blip r:embed="rId3">
            <a:alphaModFix/>
          </a:blip>
          <a:stretch>
            <a:fillRect/>
          </a:stretch>
        </p:blipFill>
        <p:spPr>
          <a:xfrm>
            <a:off x="4010900" y="2166612"/>
            <a:ext cx="2797925" cy="2797925"/>
          </a:xfrm>
          <a:prstGeom prst="rect">
            <a:avLst/>
          </a:prstGeom>
          <a:noFill/>
          <a:ln>
            <a:noFill/>
          </a:ln>
        </p:spPr>
      </p:pic>
      <p:sp>
        <p:nvSpPr>
          <p:cNvPr id="122" name="Google Shape;122;p21"/>
          <p:cNvSpPr txBox="1"/>
          <p:nvPr/>
        </p:nvSpPr>
        <p:spPr>
          <a:xfrm>
            <a:off x="7682400" y="1631175"/>
            <a:ext cx="4509600" cy="17217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a:latin typeface="Source Code Pro"/>
                <a:ea typeface="Source Code Pro"/>
                <a:cs typeface="Source Code Pro"/>
                <a:sym typeface="Source Code Pro"/>
              </a:rPr>
              <a:t>Salt is very overused in the U.S. and many initiatives to reduce sodium intake in the U.S. have been made in order to reduce cases of hypertension. </a:t>
            </a:r>
            <a:endParaRPr sz="1800">
              <a:latin typeface="Source Code Pro"/>
              <a:ea typeface="Source Code Pro"/>
              <a:cs typeface="Source Code Pro"/>
              <a:sym typeface="Source Code Pro"/>
            </a:endParaRPr>
          </a:p>
        </p:txBody>
      </p:sp>
      <p:sp>
        <p:nvSpPr>
          <p:cNvPr id="123" name="Google Shape;123;p21"/>
          <p:cNvSpPr txBox="1"/>
          <p:nvPr/>
        </p:nvSpPr>
        <p:spPr>
          <a:xfrm>
            <a:off x="7725600" y="4261550"/>
            <a:ext cx="4423200" cy="21108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a:latin typeface="Source Code Pro"/>
                <a:ea typeface="Source Code Pro"/>
                <a:cs typeface="Source Code Pro"/>
                <a:sym typeface="Source Code Pro"/>
              </a:rPr>
              <a:t>The most common herbs and spices used in the NL are typically complementary of the sausages they consume. Meats such as sausage and turkey tend to be very salty and flavorful.</a:t>
            </a:r>
            <a:endParaRPr sz="1800">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243202" y="-367200"/>
            <a:ext cx="60405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00"/>
              <a:buFont typeface="Calibri"/>
              <a:buNone/>
            </a:pPr>
            <a:r>
              <a:rPr lang="nl-NL"/>
              <a:t>Holidays and the food we eat</a:t>
            </a:r>
            <a:endParaRPr/>
          </a:p>
        </p:txBody>
      </p:sp>
      <p:sp>
        <p:nvSpPr>
          <p:cNvPr id="129" name="Google Shape;129;p22"/>
          <p:cNvSpPr txBox="1">
            <a:spLocks noGrp="1"/>
          </p:cNvSpPr>
          <p:nvPr>
            <p:ph type="body" idx="1"/>
          </p:nvPr>
        </p:nvSpPr>
        <p:spPr>
          <a:xfrm>
            <a:off x="184925" y="1286325"/>
            <a:ext cx="11346600" cy="5085900"/>
          </a:xfrm>
          <a:prstGeom prst="rect">
            <a:avLst/>
          </a:prstGeom>
        </p:spPr>
        <p:txBody>
          <a:bodyPr spcFirstLastPara="1" wrap="square" lIns="0" tIns="45700" rIns="0" bIns="45700" anchor="t" anchorCtr="0">
            <a:noAutofit/>
          </a:bodyPr>
          <a:lstStyle/>
          <a:p>
            <a:pPr marL="0" lvl="0" indent="0" algn="l" rtl="0">
              <a:lnSpc>
                <a:spcPct val="115000"/>
              </a:lnSpc>
              <a:spcBef>
                <a:spcPts val="0"/>
              </a:spcBef>
              <a:spcAft>
                <a:spcPts val="0"/>
              </a:spcAft>
              <a:buNone/>
            </a:pPr>
            <a:r>
              <a:rPr lang="nl-NL" b="1"/>
              <a:t>Netherlands</a:t>
            </a:r>
            <a:endParaRPr b="1"/>
          </a:p>
          <a:p>
            <a:pPr marL="457200" lvl="0" indent="-342900" algn="l" rtl="0">
              <a:lnSpc>
                <a:spcPct val="115000"/>
              </a:lnSpc>
              <a:spcBef>
                <a:spcPts val="1400"/>
              </a:spcBef>
              <a:spcAft>
                <a:spcPts val="0"/>
              </a:spcAft>
              <a:buSzPts val="1800"/>
              <a:buChar char="●"/>
            </a:pPr>
            <a:r>
              <a:rPr lang="nl-NL" sz="1800"/>
              <a:t>Sinterklaas-Kruidnoten (Small round cookies with gingerbread spices) </a:t>
            </a:r>
            <a:endParaRPr sz="1800"/>
          </a:p>
          <a:p>
            <a:pPr marL="457200" lvl="0" indent="-342900" algn="l" rtl="0">
              <a:lnSpc>
                <a:spcPct val="115000"/>
              </a:lnSpc>
              <a:spcBef>
                <a:spcPts val="0"/>
              </a:spcBef>
              <a:spcAft>
                <a:spcPts val="0"/>
              </a:spcAft>
              <a:buSzPts val="1800"/>
              <a:buChar char="●"/>
            </a:pPr>
            <a:r>
              <a:rPr lang="nl-NL" sz="1800"/>
              <a:t>Christmas- Gourmet foods and turkey</a:t>
            </a:r>
            <a:endParaRPr sz="1800"/>
          </a:p>
          <a:p>
            <a:pPr marL="457200" lvl="0" indent="-342900" algn="l" rtl="0">
              <a:lnSpc>
                <a:spcPct val="115000"/>
              </a:lnSpc>
              <a:spcBef>
                <a:spcPts val="0"/>
              </a:spcBef>
              <a:spcAft>
                <a:spcPts val="0"/>
              </a:spcAft>
              <a:buSzPts val="1800"/>
              <a:buChar char="●"/>
            </a:pPr>
            <a:r>
              <a:rPr lang="nl-NL" sz="1800"/>
              <a:t>New Years Eve- Oliebollen (Small doughnut balls)</a:t>
            </a:r>
            <a:endParaRPr sz="1800"/>
          </a:p>
          <a:p>
            <a:pPr marL="457200" lvl="0" indent="-342900" algn="l" rtl="0">
              <a:lnSpc>
                <a:spcPct val="115000"/>
              </a:lnSpc>
              <a:spcBef>
                <a:spcPts val="0"/>
              </a:spcBef>
              <a:spcAft>
                <a:spcPts val="0"/>
              </a:spcAft>
              <a:buSzPts val="1800"/>
              <a:buChar char="●"/>
            </a:pPr>
            <a:r>
              <a:rPr lang="nl-NL" sz="1800"/>
              <a:t>Easter- Small Easter Eggs </a:t>
            </a:r>
            <a:endParaRPr sz="1800"/>
          </a:p>
          <a:p>
            <a:pPr marL="457200" lvl="0" indent="-342900" algn="l" rtl="0">
              <a:lnSpc>
                <a:spcPct val="115000"/>
              </a:lnSpc>
              <a:spcBef>
                <a:spcPts val="0"/>
              </a:spcBef>
              <a:spcAft>
                <a:spcPts val="0"/>
              </a:spcAft>
              <a:buSzPts val="1800"/>
              <a:buChar char="●"/>
            </a:pPr>
            <a:r>
              <a:rPr lang="nl-NL" sz="1800"/>
              <a:t>Kingsday- Orange tompouce</a:t>
            </a:r>
            <a:endParaRPr sz="1800"/>
          </a:p>
          <a:p>
            <a:pPr marL="0" lvl="0" indent="0" algn="l" rtl="0">
              <a:lnSpc>
                <a:spcPct val="115000"/>
              </a:lnSpc>
              <a:spcBef>
                <a:spcPts val="0"/>
              </a:spcBef>
              <a:spcAft>
                <a:spcPts val="0"/>
              </a:spcAft>
              <a:buNone/>
            </a:pPr>
            <a:r>
              <a:rPr lang="nl-NL" b="1"/>
              <a:t>United States</a:t>
            </a:r>
            <a:endParaRPr b="1"/>
          </a:p>
          <a:p>
            <a:pPr marL="457200" lvl="0" indent="-342900" algn="l" rtl="0">
              <a:lnSpc>
                <a:spcPct val="115000"/>
              </a:lnSpc>
              <a:spcBef>
                <a:spcPts val="0"/>
              </a:spcBef>
              <a:spcAft>
                <a:spcPts val="0"/>
              </a:spcAft>
              <a:buClr>
                <a:schemeClr val="dk2"/>
              </a:buClr>
              <a:buSzPts val="1800"/>
              <a:buFont typeface="Source Code Pro"/>
              <a:buChar char="●"/>
            </a:pPr>
            <a:r>
              <a:rPr lang="nl-NL" sz="1800"/>
              <a:t>Christmas- Turkey or baked ham. Mashed potatoes, casseroles, many desserts like pies. Eggnog. </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Easter- Candy from easter eggs, similar foods to Christmas.</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4th of July- Candy, grilled foods</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Thanksgiving- Turkey, stuffing, casseroles, biscuits, vegetable sides, cranberry sauce. Pumpkin pie.</a:t>
            </a:r>
            <a:endParaRPr sz="1800"/>
          </a:p>
          <a:p>
            <a:pPr marL="457200" lvl="0" indent="-342900" algn="l" rtl="0">
              <a:lnSpc>
                <a:spcPct val="115000"/>
              </a:lnSpc>
              <a:spcBef>
                <a:spcPts val="0"/>
              </a:spcBef>
              <a:spcAft>
                <a:spcPts val="0"/>
              </a:spcAft>
              <a:buClr>
                <a:schemeClr val="dk2"/>
              </a:buClr>
              <a:buSzPts val="1800"/>
              <a:buFont typeface="Source Code Pro"/>
              <a:buChar char="●"/>
            </a:pPr>
            <a:r>
              <a:rPr lang="nl-NL" sz="1800"/>
              <a:t>Halloween- Variations of different candies. </a:t>
            </a:r>
            <a:endParaRPr sz="1800"/>
          </a:p>
          <a:p>
            <a:pPr marL="0" lvl="0" indent="0" algn="l" rtl="0">
              <a:lnSpc>
                <a:spcPct val="115000"/>
              </a:lnSpc>
              <a:spcBef>
                <a:spcPts val="0"/>
              </a:spcBef>
              <a:spcAft>
                <a:spcPts val="0"/>
              </a:spcAft>
              <a:buNone/>
            </a:pPr>
            <a:endParaRPr/>
          </a:p>
          <a:p>
            <a:pPr marL="0" lvl="0" indent="0" algn="l" rtl="0">
              <a:lnSpc>
                <a:spcPct val="115000"/>
              </a:lnSpc>
              <a:spcBef>
                <a:spcPts val="1400"/>
              </a:spcBef>
              <a:spcAft>
                <a:spcPts val="0"/>
              </a:spcAft>
              <a:buNone/>
            </a:pPr>
            <a:endParaRPr sz="1800"/>
          </a:p>
        </p:txBody>
      </p:sp>
      <p:pic>
        <p:nvPicPr>
          <p:cNvPr id="130" name="Google Shape;130;p22" descr="Image result for Oranje tompouce"/>
          <p:cNvPicPr preferRelativeResize="0"/>
          <p:nvPr/>
        </p:nvPicPr>
        <p:blipFill>
          <a:blip r:embed="rId3">
            <a:alphaModFix/>
          </a:blip>
          <a:stretch>
            <a:fillRect/>
          </a:stretch>
        </p:blipFill>
        <p:spPr>
          <a:xfrm>
            <a:off x="9407350" y="110375"/>
            <a:ext cx="2325476" cy="1667576"/>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1744</Words>
  <Application>Microsoft Office PowerPoint</Application>
  <PresentationFormat>Breedbeeld</PresentationFormat>
  <Paragraphs>167</Paragraphs>
  <Slides>16</Slides>
  <Notes>16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Times New Roman</vt:lpstr>
      <vt:lpstr>Calibri</vt:lpstr>
      <vt:lpstr>Amatic SC</vt:lpstr>
      <vt:lpstr>Source Code Pro</vt:lpstr>
      <vt:lpstr>Arial</vt:lpstr>
      <vt:lpstr>Beach Day</vt:lpstr>
      <vt:lpstr>International and Cultural Foods Project</vt:lpstr>
      <vt:lpstr>introduction </vt:lpstr>
      <vt:lpstr>Devon &amp; Zoey’s Eating habits</vt:lpstr>
      <vt:lpstr>Breakfast </vt:lpstr>
      <vt:lpstr>Lunch</vt:lpstr>
      <vt:lpstr>Dinner </vt:lpstr>
      <vt:lpstr>Snacks &amp; Drinks </vt:lpstr>
      <vt:lpstr>Common spices and herbs</vt:lpstr>
      <vt:lpstr>Holidays and the food we eat</vt:lpstr>
      <vt:lpstr>Birthday traditions </vt:lpstr>
      <vt:lpstr>what dish could be served to help a visitor understand my heritage? </vt:lpstr>
      <vt:lpstr>Similarities and Differences</vt:lpstr>
      <vt:lpstr>Guidelines </vt:lpstr>
      <vt:lpstr>difference in the guidelines</vt:lpstr>
      <vt:lpstr>Summary</vt:lpstr>
      <vt:lpstr>References- Apa citations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and Cultural Foods Project</dc:title>
  <dc:creator>Zoey Denkers</dc:creator>
  <cp:lastModifiedBy>Zoey Denkers</cp:lastModifiedBy>
  <cp:revision>1</cp:revision>
  <dcterms:modified xsi:type="dcterms:W3CDTF">2019-06-04T09:39:29Z</dcterms:modified>
</cp:coreProperties>
</file>